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6" r:id="rId19"/>
    <p:sldId id="287" r:id="rId20"/>
    <p:sldId id="288"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libri" panose="020F0502020204030204" pitchFamily="34" charset="0"/>
      <p:regular r:id="rId32"/>
      <p:bold r:id="rId33"/>
      <p:italic r:id="rId34"/>
      <p:boldItalic r:id="rId35"/>
    </p:embeddedFont>
    <p:embeddedFont>
      <p:font typeface="DM Sans" pitchFamily="2" charset="0"/>
      <p:regular r:id="rId36"/>
      <p:bold r:id="rId37"/>
      <p:italic r:id="rId38"/>
      <p:boldItalic r:id="rId39"/>
    </p:embeddedFont>
    <p:embeddedFont>
      <p:font typeface="DM Sans Bold" charset="0"/>
      <p:regular r:id="rId40"/>
    </p:embeddedFont>
    <p:embeddedFont>
      <p:font typeface="DM Sans Italics" panose="020B0604020202020204" charset="0"/>
      <p:regular r:id="rId41"/>
    </p:embeddedFont>
    <p:embeddedFont>
      <p:font typeface="Mero Thai" panose="020B0604020202020204" charset="-34"/>
      <p:regular r:id="rId42"/>
    </p:embeddedFont>
    <p:embeddedFont>
      <p:font typeface="Michroma" panose="020B0604020202020204" charset="0"/>
      <p:regular r:id="rId43"/>
    </p:embeddedFont>
    <p:embeddedFont>
      <p:font typeface="Neue Machina Light" panose="020B0604020202020204" charset="0"/>
      <p:regular r:id="rId44"/>
    </p:embeddedFont>
    <p:embeddedFont>
      <p:font typeface="Now Bold" panose="020B0604020202020204" charset="0"/>
      <p:regular r:id="rId45"/>
    </p:embeddedFont>
    <p:embeddedFont>
      <p:font typeface="Poppins" panose="00000500000000000000" pitchFamily="2"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86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hyperlink" Target="https://doi.org/10.1016/j.procs.2023.01.238" TargetMode="Externa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170987">
            <a:off x="-1297284" y="3618850"/>
            <a:ext cx="19791454" cy="6027690"/>
          </a:xfrm>
          <a:custGeom>
            <a:avLst/>
            <a:gdLst/>
            <a:ahLst/>
            <a:cxnLst/>
            <a:rect l="l" t="t" r="r" b="b"/>
            <a:pathLst>
              <a:path w="19791454" h="6027690">
                <a:moveTo>
                  <a:pt x="0" y="0"/>
                </a:moveTo>
                <a:lnTo>
                  <a:pt x="19791454" y="0"/>
                </a:lnTo>
                <a:lnTo>
                  <a:pt x="19791454" y="6027690"/>
                </a:lnTo>
                <a:lnTo>
                  <a:pt x="0" y="6027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742950"/>
            <a:ext cx="11417784" cy="5021061"/>
          </a:xfrm>
          <a:prstGeom prst="rect">
            <a:avLst/>
          </a:prstGeom>
        </p:spPr>
        <p:txBody>
          <a:bodyPr lIns="0" tIns="0" rIns="0" bIns="0" rtlCol="0" anchor="t">
            <a:spAutoFit/>
          </a:bodyPr>
          <a:lstStyle/>
          <a:p>
            <a:pPr>
              <a:lnSpc>
                <a:spcPts val="13200"/>
              </a:lnSpc>
            </a:pPr>
            <a:r>
              <a:rPr lang="en-US" sz="11000">
                <a:solidFill>
                  <a:srgbClr val="FFFFFF"/>
                </a:solidFill>
                <a:latin typeface="Michroma"/>
              </a:rPr>
              <a:t>Loan Prediction</a:t>
            </a:r>
          </a:p>
          <a:p>
            <a:pPr>
              <a:lnSpc>
                <a:spcPts val="13199"/>
              </a:lnSpc>
            </a:pPr>
            <a:r>
              <a:rPr lang="en-US" sz="10999">
                <a:solidFill>
                  <a:srgbClr val="FFFFFF"/>
                </a:solidFill>
                <a:latin typeface="Michroma"/>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6296">
            <a:off x="-4076719" y="-2686299"/>
            <a:ext cx="8760196" cy="8850507"/>
          </a:xfrm>
          <a:custGeom>
            <a:avLst/>
            <a:gdLst/>
            <a:ahLst/>
            <a:cxnLst/>
            <a:rect l="l" t="t" r="r" b="b"/>
            <a:pathLst>
              <a:path w="8760196" h="8850507">
                <a:moveTo>
                  <a:pt x="0" y="0"/>
                </a:moveTo>
                <a:lnTo>
                  <a:pt x="8760196" y="0"/>
                </a:lnTo>
                <a:lnTo>
                  <a:pt x="8760196" y="8850507"/>
                </a:lnTo>
                <a:lnTo>
                  <a:pt x="0" y="8850507"/>
                </a:lnTo>
                <a:lnTo>
                  <a:pt x="0" y="0"/>
                </a:lnTo>
                <a:close/>
              </a:path>
            </a:pathLst>
          </a:custGeom>
          <a:blipFill>
            <a:blip r:embed="rId2">
              <a:alphaModFix amt="9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028700" y="2628001"/>
            <a:ext cx="15496501" cy="6248400"/>
          </a:xfrm>
          <a:prstGeom prst="rect">
            <a:avLst/>
          </a:prstGeom>
        </p:spPr>
        <p:txBody>
          <a:bodyPr lIns="0" tIns="0" rIns="0" bIns="0" rtlCol="0" anchor="t">
            <a:spAutoFit/>
          </a:bodyPr>
          <a:lstStyle/>
          <a:p>
            <a:pPr>
              <a:lnSpc>
                <a:spcPts val="3107"/>
              </a:lnSpc>
            </a:pPr>
            <a:endParaRPr/>
          </a:p>
          <a:p>
            <a:pPr>
              <a:lnSpc>
                <a:spcPts val="3107"/>
              </a:lnSpc>
            </a:pPr>
            <a:r>
              <a:rPr lang="en-US" sz="2589">
                <a:solidFill>
                  <a:srgbClr val="FFFFFF"/>
                </a:solidFill>
                <a:latin typeface="DM Sans"/>
              </a:rPr>
              <a:t>To standardize the features, we employed the method proposed by Pal et al. [1] in our study. The standardization formula is defined as follows:</a:t>
            </a:r>
          </a:p>
          <a:p>
            <a:pPr>
              <a:lnSpc>
                <a:spcPts val="3107"/>
              </a:lnSpc>
            </a:pPr>
            <a:endParaRPr lang="en-US" sz="2589">
              <a:solidFill>
                <a:srgbClr val="FFFFFF"/>
              </a:solidFill>
              <a:latin typeface="DM Sans"/>
            </a:endParaRPr>
          </a:p>
          <a:p>
            <a:pPr>
              <a:lnSpc>
                <a:spcPts val="3107"/>
              </a:lnSpc>
            </a:pPr>
            <a:endParaRPr lang="en-US" sz="2589">
              <a:solidFill>
                <a:srgbClr val="FFFFFF"/>
              </a:solidFill>
              <a:latin typeface="DM Sans"/>
            </a:endParaRPr>
          </a:p>
          <a:p>
            <a:pPr>
              <a:lnSpc>
                <a:spcPts val="3107"/>
              </a:lnSpc>
            </a:pPr>
            <a:endParaRPr lang="en-US" sz="2589">
              <a:solidFill>
                <a:srgbClr val="FFFFFF"/>
              </a:solidFill>
              <a:latin typeface="DM Sans"/>
            </a:endParaRPr>
          </a:p>
          <a:p>
            <a:pPr>
              <a:lnSpc>
                <a:spcPts val="3107"/>
              </a:lnSpc>
            </a:pPr>
            <a:endParaRPr lang="en-US" sz="2589">
              <a:solidFill>
                <a:srgbClr val="FFFFFF"/>
              </a:solidFill>
              <a:latin typeface="DM Sans"/>
            </a:endParaRPr>
          </a:p>
          <a:p>
            <a:pPr>
              <a:lnSpc>
                <a:spcPts val="3107"/>
              </a:lnSpc>
            </a:pPr>
            <a:r>
              <a:rPr lang="en-US" sz="2589">
                <a:solidFill>
                  <a:srgbClr val="FFFFFF"/>
                </a:solidFill>
                <a:latin typeface="DM Sans"/>
              </a:rPr>
              <a:t>Where:</a:t>
            </a:r>
          </a:p>
          <a:p>
            <a:pPr marL="559132" lvl="1" indent="-279566">
              <a:lnSpc>
                <a:spcPts val="3107"/>
              </a:lnSpc>
              <a:buFont typeface="Arial"/>
              <a:buChar char="•"/>
            </a:pPr>
            <a:r>
              <a:rPr lang="en-US" sz="2589">
                <a:solidFill>
                  <a:srgbClr val="FFFFFF"/>
                </a:solidFill>
                <a:latin typeface="DM Sans"/>
              </a:rPr>
              <a:t>x is the feature vector</a:t>
            </a:r>
          </a:p>
          <a:p>
            <a:pPr marL="559132" lvl="1" indent="-279566">
              <a:lnSpc>
                <a:spcPts val="3107"/>
              </a:lnSpc>
              <a:buFont typeface="Arial"/>
              <a:buChar char="•"/>
            </a:pPr>
            <a:r>
              <a:rPr lang="en-US" sz="2589">
                <a:solidFill>
                  <a:srgbClr val="FFFFFF"/>
                </a:solidFill>
                <a:latin typeface="DM Sans"/>
              </a:rPr>
              <a:t>mu is mean and sigma is standard deviation respectively</a:t>
            </a:r>
          </a:p>
          <a:p>
            <a:pPr>
              <a:lnSpc>
                <a:spcPts val="3107"/>
              </a:lnSpc>
            </a:pPr>
            <a:endParaRPr lang="en-US" sz="2589">
              <a:solidFill>
                <a:srgbClr val="FFFFFF"/>
              </a:solidFill>
              <a:latin typeface="DM Sans"/>
            </a:endParaRPr>
          </a:p>
          <a:p>
            <a:pPr>
              <a:lnSpc>
                <a:spcPts val="3107"/>
              </a:lnSpc>
            </a:pPr>
            <a:r>
              <a:rPr lang="en-US" sz="2589">
                <a:solidFill>
                  <a:srgbClr val="FFFFFF"/>
                </a:solidFill>
                <a:latin typeface="DM Sans"/>
              </a:rPr>
              <a:t>This approach is adopted to transform the features into a common scale, ensuring that each feature's contribution to the model is consistent and unbiased. By standardizing the features, we mitigate the potential influence of the scale disparities among different features and enhance the overall stability and convergence of our machine learning model.</a:t>
            </a:r>
          </a:p>
          <a:p>
            <a:pPr>
              <a:lnSpc>
                <a:spcPts val="3107"/>
              </a:lnSpc>
              <a:spcBef>
                <a:spcPct val="0"/>
              </a:spcBef>
            </a:pPr>
            <a:endParaRPr lang="en-US" sz="2589">
              <a:solidFill>
                <a:srgbClr val="FFFFFF"/>
              </a:solidFill>
              <a:latin typeface="DM Sans"/>
            </a:endParaRPr>
          </a:p>
        </p:txBody>
      </p:sp>
      <p:sp>
        <p:nvSpPr>
          <p:cNvPr id="4" name="Freeform 4"/>
          <p:cNvSpPr/>
          <p:nvPr/>
        </p:nvSpPr>
        <p:spPr>
          <a:xfrm>
            <a:off x="7270023" y="3959572"/>
            <a:ext cx="3013856" cy="1361399"/>
          </a:xfrm>
          <a:custGeom>
            <a:avLst/>
            <a:gdLst/>
            <a:ahLst/>
            <a:cxnLst/>
            <a:rect l="l" t="t" r="r" b="b"/>
            <a:pathLst>
              <a:path w="3013856" h="1361399">
                <a:moveTo>
                  <a:pt x="0" y="0"/>
                </a:moveTo>
                <a:lnTo>
                  <a:pt x="3013856" y="0"/>
                </a:lnTo>
                <a:lnTo>
                  <a:pt x="3013856" y="1361399"/>
                </a:lnTo>
                <a:lnTo>
                  <a:pt x="0" y="1361399"/>
                </a:lnTo>
                <a:lnTo>
                  <a:pt x="0" y="0"/>
                </a:lnTo>
                <a:close/>
              </a:path>
            </a:pathLst>
          </a:custGeom>
          <a:blipFill>
            <a:blip r:embed="rId4"/>
            <a:stretch>
              <a:fillRect/>
            </a:stretch>
          </a:blipFill>
        </p:spPr>
        <p:txBody>
          <a:bodyPr/>
          <a:lstStyle/>
          <a:p>
            <a:endParaRPr lang="en-IN"/>
          </a:p>
        </p:txBody>
      </p:sp>
      <p:sp>
        <p:nvSpPr>
          <p:cNvPr id="5" name="TextBox 5"/>
          <p:cNvSpPr txBox="1"/>
          <p:nvPr/>
        </p:nvSpPr>
        <p:spPr>
          <a:xfrm>
            <a:off x="1028700" y="1204275"/>
            <a:ext cx="11422242" cy="1078885"/>
          </a:xfrm>
          <a:prstGeom prst="rect">
            <a:avLst/>
          </a:prstGeom>
        </p:spPr>
        <p:txBody>
          <a:bodyPr lIns="0" tIns="0" rIns="0" bIns="0" rtlCol="0" anchor="t">
            <a:spAutoFit/>
          </a:bodyPr>
          <a:lstStyle/>
          <a:p>
            <a:pPr>
              <a:lnSpc>
                <a:spcPts val="8640"/>
              </a:lnSpc>
            </a:pPr>
            <a:r>
              <a:rPr lang="en-US" sz="7200">
                <a:solidFill>
                  <a:srgbClr val="FFFFFF"/>
                </a:solidFill>
                <a:latin typeface="Michroma Bold"/>
              </a:rPr>
              <a:t>Standardization</a:t>
            </a:r>
          </a:p>
        </p:txBody>
      </p:sp>
      <p:sp>
        <p:nvSpPr>
          <p:cNvPr id="6" name="TextBox 6"/>
          <p:cNvSpPr txBox="1"/>
          <p:nvPr/>
        </p:nvSpPr>
        <p:spPr>
          <a:xfrm>
            <a:off x="1028700" y="9575893"/>
            <a:ext cx="5386111" cy="228600"/>
          </a:xfrm>
          <a:prstGeom prst="rect">
            <a:avLst/>
          </a:prstGeom>
        </p:spPr>
        <p:txBody>
          <a:bodyPr lIns="0" tIns="0" rIns="0" bIns="0" rtlCol="0" anchor="t">
            <a:spAutoFit/>
          </a:bodyPr>
          <a:lstStyle/>
          <a:p>
            <a:pPr algn="ctr">
              <a:lnSpc>
                <a:spcPts val="1728"/>
              </a:lnSpc>
              <a:spcBef>
                <a:spcPct val="0"/>
              </a:spcBef>
            </a:pPr>
            <a:r>
              <a:rPr lang="en-US" sz="1440" u="sng">
                <a:solidFill>
                  <a:srgbClr val="FFFFFF"/>
                </a:solidFill>
                <a:latin typeface="Michroma Bold"/>
                <a:hlinkClick r:id="rId5" tooltip="https://doi.org/10.1016/j.procs.2023.01.238"/>
              </a:rPr>
              <a:t> </a:t>
            </a:r>
            <a:r>
              <a:rPr lang="en-US" sz="1440">
                <a:solidFill>
                  <a:srgbClr val="FFFFFF"/>
                </a:solidFill>
                <a:latin typeface="Michroma"/>
              </a:rPr>
              <a:t>1. </a:t>
            </a:r>
            <a:r>
              <a:rPr lang="en-US" sz="1440" u="sng">
                <a:solidFill>
                  <a:srgbClr val="FFFFFF"/>
                </a:solidFill>
                <a:latin typeface="Michroma Bold"/>
                <a:hlinkClick r:id="rId5" tooltip="https://doi.org/10.1016/j.procs.2023.01.238"/>
              </a:rPr>
              <a:t>https://doi.org/10.1016/j.procs.2023.01.238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5931" flipH="1">
            <a:off x="-387062" y="-510760"/>
            <a:ext cx="15990701" cy="5807698"/>
          </a:xfrm>
          <a:custGeom>
            <a:avLst/>
            <a:gdLst/>
            <a:ahLst/>
            <a:cxnLst/>
            <a:rect l="l" t="t" r="r" b="b"/>
            <a:pathLst>
              <a:path w="15990701" h="5807698">
                <a:moveTo>
                  <a:pt x="15990701" y="0"/>
                </a:moveTo>
                <a:lnTo>
                  <a:pt x="0" y="0"/>
                </a:lnTo>
                <a:lnTo>
                  <a:pt x="0" y="5807698"/>
                </a:lnTo>
                <a:lnTo>
                  <a:pt x="15990701" y="5807698"/>
                </a:lnTo>
                <a:lnTo>
                  <a:pt x="159907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025216" y="4031176"/>
            <a:ext cx="7751250" cy="5628136"/>
          </a:xfrm>
          <a:custGeom>
            <a:avLst/>
            <a:gdLst/>
            <a:ahLst/>
            <a:cxnLst/>
            <a:rect l="l" t="t" r="r" b="b"/>
            <a:pathLst>
              <a:path w="7751250" h="5628136">
                <a:moveTo>
                  <a:pt x="0" y="0"/>
                </a:moveTo>
                <a:lnTo>
                  <a:pt x="7751250" y="0"/>
                </a:lnTo>
                <a:lnTo>
                  <a:pt x="7751250" y="5628136"/>
                </a:lnTo>
                <a:lnTo>
                  <a:pt x="0" y="5628136"/>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6009339" y="1557351"/>
            <a:ext cx="10678448" cy="2167295"/>
          </a:xfrm>
          <a:prstGeom prst="rect">
            <a:avLst/>
          </a:prstGeom>
        </p:spPr>
        <p:txBody>
          <a:bodyPr lIns="0" tIns="0" rIns="0" bIns="0" rtlCol="0" anchor="t">
            <a:spAutoFit/>
          </a:bodyPr>
          <a:lstStyle/>
          <a:p>
            <a:pPr algn="r">
              <a:lnSpc>
                <a:spcPts val="8640"/>
              </a:lnSpc>
            </a:pPr>
            <a:r>
              <a:rPr lang="en-US" sz="7200">
                <a:solidFill>
                  <a:srgbClr val="FFFFFF"/>
                </a:solidFill>
                <a:latin typeface="Michroma"/>
              </a:rPr>
              <a:t>Hyperparameter Search</a:t>
            </a:r>
          </a:p>
        </p:txBody>
      </p:sp>
      <p:sp>
        <p:nvSpPr>
          <p:cNvPr id="5" name="TextBox 5"/>
          <p:cNvSpPr txBox="1"/>
          <p:nvPr/>
        </p:nvSpPr>
        <p:spPr>
          <a:xfrm>
            <a:off x="1028700" y="4541329"/>
            <a:ext cx="8996516" cy="4512580"/>
          </a:xfrm>
          <a:prstGeom prst="rect">
            <a:avLst/>
          </a:prstGeom>
        </p:spPr>
        <p:txBody>
          <a:bodyPr lIns="0" tIns="0" rIns="0" bIns="0" rtlCol="0" anchor="t">
            <a:spAutoFit/>
          </a:bodyPr>
          <a:lstStyle/>
          <a:p>
            <a:pPr>
              <a:lnSpc>
                <a:spcPts val="4047"/>
              </a:lnSpc>
            </a:pPr>
            <a:r>
              <a:rPr lang="en-US" sz="2545">
                <a:solidFill>
                  <a:srgbClr val="FFFFFF"/>
                </a:solidFill>
                <a:latin typeface="DM Sans Italics"/>
              </a:rPr>
              <a:t>Grid Search Algorithm</a:t>
            </a:r>
          </a:p>
          <a:p>
            <a:pPr marL="549646" lvl="1" indent="-274823">
              <a:lnSpc>
                <a:spcPts val="4047"/>
              </a:lnSpc>
              <a:buFont typeface="Arial"/>
              <a:buChar char="•"/>
            </a:pPr>
            <a:r>
              <a:rPr lang="en-US" sz="2545">
                <a:solidFill>
                  <a:srgbClr val="FFFFFF"/>
                </a:solidFill>
                <a:latin typeface="DM Sans Italics"/>
              </a:rPr>
              <a:t>Cross-validation technique for automating hyperparameter tuning.</a:t>
            </a:r>
          </a:p>
          <a:p>
            <a:pPr marL="549646" lvl="1" indent="-274823">
              <a:lnSpc>
                <a:spcPts val="4047"/>
              </a:lnSpc>
              <a:buFont typeface="Arial"/>
              <a:buChar char="•"/>
            </a:pPr>
            <a:r>
              <a:rPr lang="en-US" sz="2545">
                <a:solidFill>
                  <a:srgbClr val="FFFFFF"/>
                </a:solidFill>
                <a:latin typeface="DM Sans Italics"/>
              </a:rPr>
              <a:t>Evaluates model with various hyperparameter combinations.</a:t>
            </a:r>
          </a:p>
          <a:p>
            <a:pPr marL="549646" lvl="1" indent="-274823">
              <a:lnSpc>
                <a:spcPts val="4047"/>
              </a:lnSpc>
              <a:buFont typeface="Arial"/>
              <a:buChar char="•"/>
            </a:pPr>
            <a:r>
              <a:rPr lang="en-US" sz="2545">
                <a:solidFill>
                  <a:srgbClr val="FFFFFF"/>
                </a:solidFill>
                <a:latin typeface="DM Sans Italics"/>
              </a:rPr>
              <a:t>Selects the combination producing the best results.</a:t>
            </a:r>
          </a:p>
          <a:p>
            <a:pPr marL="549646" lvl="1" indent="-274823">
              <a:lnSpc>
                <a:spcPts val="4047"/>
              </a:lnSpc>
              <a:buFont typeface="Arial"/>
              <a:buChar char="•"/>
            </a:pPr>
            <a:r>
              <a:rPr lang="en-US" sz="2545">
                <a:solidFill>
                  <a:srgbClr val="FFFFFF"/>
                </a:solidFill>
                <a:latin typeface="DM Sans Italics"/>
              </a:rPr>
              <a:t>Compatible with any ML model supporting hyperparameter tuning.</a:t>
            </a:r>
          </a:p>
          <a:p>
            <a:pPr>
              <a:lnSpc>
                <a:spcPts val="4047"/>
              </a:lnSpc>
            </a:pPr>
            <a:endParaRPr lang="en-US" sz="2545">
              <a:solidFill>
                <a:srgbClr val="FFFFFF"/>
              </a:solidFill>
              <a:latin typeface="DM Sans Itali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5931" flipH="1">
            <a:off x="-387062" y="-510760"/>
            <a:ext cx="15990701" cy="5807698"/>
          </a:xfrm>
          <a:custGeom>
            <a:avLst/>
            <a:gdLst/>
            <a:ahLst/>
            <a:cxnLst/>
            <a:rect l="l" t="t" r="r" b="b"/>
            <a:pathLst>
              <a:path w="15990701" h="5807698">
                <a:moveTo>
                  <a:pt x="15990701" y="0"/>
                </a:moveTo>
                <a:lnTo>
                  <a:pt x="0" y="0"/>
                </a:lnTo>
                <a:lnTo>
                  <a:pt x="0" y="5807698"/>
                </a:lnTo>
                <a:lnTo>
                  <a:pt x="15990701" y="5807698"/>
                </a:lnTo>
                <a:lnTo>
                  <a:pt x="159907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6009339" y="1557351"/>
            <a:ext cx="10678448" cy="2167295"/>
          </a:xfrm>
          <a:prstGeom prst="rect">
            <a:avLst/>
          </a:prstGeom>
        </p:spPr>
        <p:txBody>
          <a:bodyPr lIns="0" tIns="0" rIns="0" bIns="0" rtlCol="0" anchor="t">
            <a:spAutoFit/>
          </a:bodyPr>
          <a:lstStyle/>
          <a:p>
            <a:pPr algn="r">
              <a:lnSpc>
                <a:spcPts val="8640"/>
              </a:lnSpc>
            </a:pPr>
            <a:r>
              <a:rPr lang="en-US" sz="7200">
                <a:solidFill>
                  <a:srgbClr val="FFFFFF"/>
                </a:solidFill>
                <a:latin typeface="Michroma"/>
              </a:rPr>
              <a:t>Hyperparameter Search</a:t>
            </a:r>
          </a:p>
        </p:txBody>
      </p:sp>
      <p:sp>
        <p:nvSpPr>
          <p:cNvPr id="4" name="TextBox 4"/>
          <p:cNvSpPr txBox="1"/>
          <p:nvPr/>
        </p:nvSpPr>
        <p:spPr>
          <a:xfrm>
            <a:off x="4645742" y="4240895"/>
            <a:ext cx="8996516" cy="5017405"/>
          </a:xfrm>
          <a:prstGeom prst="rect">
            <a:avLst/>
          </a:prstGeom>
        </p:spPr>
        <p:txBody>
          <a:bodyPr lIns="0" tIns="0" rIns="0" bIns="0" rtlCol="0" anchor="t">
            <a:spAutoFit/>
          </a:bodyPr>
          <a:lstStyle/>
          <a:p>
            <a:pPr marL="549646" lvl="1" indent="-274823">
              <a:lnSpc>
                <a:spcPts val="4047"/>
              </a:lnSpc>
              <a:buFont typeface="Arial"/>
              <a:buChar char="•"/>
            </a:pPr>
            <a:r>
              <a:rPr lang="en-US" sz="2545">
                <a:solidFill>
                  <a:srgbClr val="FFFFFF"/>
                </a:solidFill>
                <a:latin typeface="DM Sans Italics"/>
              </a:rPr>
              <a:t>User specifies hyperparameters for evaluation.</a:t>
            </a:r>
          </a:p>
          <a:p>
            <a:pPr marL="549646" lvl="1" indent="-274823">
              <a:lnSpc>
                <a:spcPts val="4047"/>
              </a:lnSpc>
              <a:buFont typeface="Arial"/>
              <a:buChar char="•"/>
            </a:pPr>
            <a:r>
              <a:rPr lang="en-US" sz="2545">
                <a:solidFill>
                  <a:srgbClr val="FFFFFF"/>
                </a:solidFill>
                <a:latin typeface="DM Sans Italics"/>
              </a:rPr>
              <a:t>Creates a grid of all possible hyperparameter combinations.</a:t>
            </a:r>
          </a:p>
          <a:p>
            <a:pPr marL="549646" lvl="1" indent="-274823">
              <a:lnSpc>
                <a:spcPts val="4047"/>
              </a:lnSpc>
              <a:buFont typeface="Arial"/>
              <a:buChar char="•"/>
            </a:pPr>
            <a:r>
              <a:rPr lang="en-US" sz="2545">
                <a:solidFill>
                  <a:srgbClr val="FFFFFF"/>
                </a:solidFill>
                <a:latin typeface="DM Sans Italics"/>
              </a:rPr>
              <a:t>Trains a model for each combination.</a:t>
            </a:r>
          </a:p>
          <a:p>
            <a:pPr marL="549646" lvl="1" indent="-274823">
              <a:lnSpc>
                <a:spcPts val="4047"/>
              </a:lnSpc>
              <a:buFont typeface="Arial"/>
              <a:buChar char="•"/>
            </a:pPr>
            <a:r>
              <a:rPr lang="en-US" sz="2545">
                <a:solidFill>
                  <a:srgbClr val="FFFFFF"/>
                </a:solidFill>
                <a:latin typeface="DM Sans Italics"/>
              </a:rPr>
              <a:t>Evaluates the performance of each model.</a:t>
            </a:r>
          </a:p>
          <a:p>
            <a:pPr marL="549646" lvl="1" indent="-274823">
              <a:lnSpc>
                <a:spcPts val="4047"/>
              </a:lnSpc>
              <a:buFont typeface="Arial"/>
              <a:buChar char="•"/>
            </a:pPr>
            <a:r>
              <a:rPr lang="en-US" sz="2545">
                <a:solidFill>
                  <a:srgbClr val="FFFFFF"/>
                </a:solidFill>
                <a:latin typeface="DM Sans Italics"/>
              </a:rPr>
              <a:t>Selects the best-performing model.</a:t>
            </a:r>
          </a:p>
          <a:p>
            <a:pPr marL="549646" lvl="1" indent="-274823">
              <a:lnSpc>
                <a:spcPts val="4047"/>
              </a:lnSpc>
              <a:buFont typeface="Arial"/>
              <a:buChar char="•"/>
            </a:pPr>
            <a:r>
              <a:rPr lang="en-US" sz="2545">
                <a:solidFill>
                  <a:srgbClr val="FFFFFF"/>
                </a:solidFill>
                <a:latin typeface="DM Sans Italics"/>
              </a:rPr>
              <a:t>Saves time and effort in finding optimal parameter values.</a:t>
            </a:r>
          </a:p>
          <a:p>
            <a:pPr marL="549646" lvl="1" indent="-274823">
              <a:lnSpc>
                <a:spcPts val="4047"/>
              </a:lnSpc>
              <a:buFont typeface="Arial"/>
              <a:buChar char="•"/>
            </a:pPr>
            <a:r>
              <a:rPr lang="en-US" sz="2545">
                <a:solidFill>
                  <a:srgbClr val="FFFFFF"/>
                </a:solidFill>
                <a:latin typeface="DM Sans Italics"/>
              </a:rPr>
              <a:t>Improves machine learning model performance.</a:t>
            </a:r>
          </a:p>
          <a:p>
            <a:pPr>
              <a:lnSpc>
                <a:spcPts val="4047"/>
              </a:lnSpc>
            </a:pPr>
            <a:endParaRPr lang="en-US" sz="2545">
              <a:solidFill>
                <a:srgbClr val="FFFFFF"/>
              </a:solidFill>
              <a:latin typeface="DM Sans Italic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5931" flipH="1">
            <a:off x="-387062" y="-510760"/>
            <a:ext cx="15990701" cy="5807698"/>
          </a:xfrm>
          <a:custGeom>
            <a:avLst/>
            <a:gdLst/>
            <a:ahLst/>
            <a:cxnLst/>
            <a:rect l="l" t="t" r="r" b="b"/>
            <a:pathLst>
              <a:path w="15990701" h="5807698">
                <a:moveTo>
                  <a:pt x="15990701" y="0"/>
                </a:moveTo>
                <a:lnTo>
                  <a:pt x="0" y="0"/>
                </a:lnTo>
                <a:lnTo>
                  <a:pt x="0" y="5807698"/>
                </a:lnTo>
                <a:lnTo>
                  <a:pt x="15990701" y="5807698"/>
                </a:lnTo>
                <a:lnTo>
                  <a:pt x="159907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851846" y="3542522"/>
            <a:ext cx="8359783" cy="5989538"/>
          </a:xfrm>
          <a:custGeom>
            <a:avLst/>
            <a:gdLst/>
            <a:ahLst/>
            <a:cxnLst/>
            <a:rect l="l" t="t" r="r" b="b"/>
            <a:pathLst>
              <a:path w="8359783" h="5989538">
                <a:moveTo>
                  <a:pt x="0" y="0"/>
                </a:moveTo>
                <a:lnTo>
                  <a:pt x="8359782" y="0"/>
                </a:lnTo>
                <a:lnTo>
                  <a:pt x="8359782" y="5989539"/>
                </a:lnTo>
                <a:lnTo>
                  <a:pt x="0" y="5989539"/>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6009339" y="2101556"/>
            <a:ext cx="10678448" cy="1078885"/>
          </a:xfrm>
          <a:prstGeom prst="rect">
            <a:avLst/>
          </a:prstGeom>
        </p:spPr>
        <p:txBody>
          <a:bodyPr lIns="0" tIns="0" rIns="0" bIns="0" rtlCol="0" anchor="t">
            <a:spAutoFit/>
          </a:bodyPr>
          <a:lstStyle/>
          <a:p>
            <a:pPr algn="r">
              <a:lnSpc>
                <a:spcPts val="8640"/>
              </a:lnSpc>
            </a:pPr>
            <a:r>
              <a:rPr lang="en-US" sz="7200">
                <a:solidFill>
                  <a:srgbClr val="FFFFFF"/>
                </a:solidFill>
                <a:latin typeface="Michroma"/>
              </a:rPr>
              <a:t>SMOTE  +  ENN</a:t>
            </a:r>
          </a:p>
        </p:txBody>
      </p:sp>
      <p:sp>
        <p:nvSpPr>
          <p:cNvPr id="5" name="TextBox 5"/>
          <p:cNvSpPr txBox="1"/>
          <p:nvPr/>
        </p:nvSpPr>
        <p:spPr>
          <a:xfrm>
            <a:off x="318743" y="3505006"/>
            <a:ext cx="9241813" cy="6027055"/>
          </a:xfrm>
          <a:prstGeom prst="rect">
            <a:avLst/>
          </a:prstGeom>
        </p:spPr>
        <p:txBody>
          <a:bodyPr lIns="0" tIns="0" rIns="0" bIns="0" rtlCol="0" anchor="t">
            <a:spAutoFit/>
          </a:bodyPr>
          <a:lstStyle/>
          <a:p>
            <a:pPr marL="549646" lvl="1" indent="-274823">
              <a:lnSpc>
                <a:spcPts val="4047"/>
              </a:lnSpc>
              <a:buFont typeface="Arial"/>
              <a:buChar char="•"/>
            </a:pPr>
            <a:r>
              <a:rPr lang="en-US" sz="2545">
                <a:solidFill>
                  <a:srgbClr val="FFFFFF"/>
                </a:solidFill>
                <a:latin typeface="DM Sans Italics"/>
              </a:rPr>
              <a:t>SMOTE ENN is a hybrid approach to handling imbalanced data that combines the strengths of two other techniques: SMOTE and ENN.</a:t>
            </a:r>
          </a:p>
          <a:p>
            <a:pPr marL="549646" lvl="1" indent="-274823">
              <a:lnSpc>
                <a:spcPts val="4047"/>
              </a:lnSpc>
              <a:buFont typeface="Arial"/>
              <a:buChar char="•"/>
            </a:pPr>
            <a:r>
              <a:rPr lang="en-US" sz="2545">
                <a:solidFill>
                  <a:srgbClr val="FFFFFF"/>
                </a:solidFill>
                <a:latin typeface="DM Sans Italics"/>
              </a:rPr>
              <a:t>SMOTE is an oversampling technique that generates synthetic minority class samples to balance the dataset.</a:t>
            </a:r>
          </a:p>
          <a:p>
            <a:pPr marL="549646" lvl="1" indent="-274823">
              <a:lnSpc>
                <a:spcPts val="4047"/>
              </a:lnSpc>
              <a:buFont typeface="Arial"/>
              <a:buChar char="•"/>
            </a:pPr>
            <a:r>
              <a:rPr lang="en-US" sz="2545">
                <a:solidFill>
                  <a:srgbClr val="FFFFFF"/>
                </a:solidFill>
                <a:latin typeface="DM Sans Italics"/>
              </a:rPr>
              <a:t>ENN is an undersampling technique that removes majority class samples that are misclassified by their nearest neighbors.</a:t>
            </a:r>
          </a:p>
          <a:p>
            <a:pPr marL="549646" lvl="1" indent="-274823">
              <a:lnSpc>
                <a:spcPts val="4047"/>
              </a:lnSpc>
              <a:buFont typeface="Arial"/>
              <a:buChar char="•"/>
            </a:pPr>
            <a:r>
              <a:rPr lang="en-US" sz="2545">
                <a:solidFill>
                  <a:srgbClr val="FFFFFF"/>
                </a:solidFill>
                <a:latin typeface="DM Sans Italics"/>
              </a:rPr>
              <a:t>By combining these two techniques, SMOTE ENN can improve the accuracy of machine learning models on imbalanced datasets.</a:t>
            </a:r>
          </a:p>
          <a:p>
            <a:pPr>
              <a:lnSpc>
                <a:spcPts val="4047"/>
              </a:lnSpc>
            </a:pPr>
            <a:endParaRPr lang="en-US" sz="2545">
              <a:solidFill>
                <a:srgbClr val="FFFFFF"/>
              </a:solidFill>
              <a:latin typeface="DM Sans Itali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5931" flipH="1">
            <a:off x="-387062" y="-510760"/>
            <a:ext cx="15990701" cy="5807698"/>
          </a:xfrm>
          <a:custGeom>
            <a:avLst/>
            <a:gdLst/>
            <a:ahLst/>
            <a:cxnLst/>
            <a:rect l="l" t="t" r="r" b="b"/>
            <a:pathLst>
              <a:path w="15990701" h="5807698">
                <a:moveTo>
                  <a:pt x="15990701" y="0"/>
                </a:moveTo>
                <a:lnTo>
                  <a:pt x="0" y="0"/>
                </a:lnTo>
                <a:lnTo>
                  <a:pt x="0" y="5807698"/>
                </a:lnTo>
                <a:lnTo>
                  <a:pt x="15990701" y="5807698"/>
                </a:lnTo>
                <a:lnTo>
                  <a:pt x="159907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354456" y="3628262"/>
            <a:ext cx="7605581" cy="5704186"/>
          </a:xfrm>
          <a:custGeom>
            <a:avLst/>
            <a:gdLst/>
            <a:ahLst/>
            <a:cxnLst/>
            <a:rect l="l" t="t" r="r" b="b"/>
            <a:pathLst>
              <a:path w="7605581" h="5704186">
                <a:moveTo>
                  <a:pt x="0" y="0"/>
                </a:moveTo>
                <a:lnTo>
                  <a:pt x="7605581" y="0"/>
                </a:lnTo>
                <a:lnTo>
                  <a:pt x="7605581" y="5704185"/>
                </a:lnTo>
                <a:lnTo>
                  <a:pt x="0" y="5704185"/>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6009339" y="2101556"/>
            <a:ext cx="10678448" cy="1078885"/>
          </a:xfrm>
          <a:prstGeom prst="rect">
            <a:avLst/>
          </a:prstGeom>
        </p:spPr>
        <p:txBody>
          <a:bodyPr lIns="0" tIns="0" rIns="0" bIns="0" rtlCol="0" anchor="t">
            <a:spAutoFit/>
          </a:bodyPr>
          <a:lstStyle/>
          <a:p>
            <a:pPr algn="r">
              <a:lnSpc>
                <a:spcPts val="8640"/>
              </a:lnSpc>
            </a:pPr>
            <a:r>
              <a:rPr lang="en-US" sz="7200">
                <a:solidFill>
                  <a:srgbClr val="FFFFFF"/>
                </a:solidFill>
                <a:latin typeface="Michroma"/>
              </a:rPr>
              <a:t>SMOTE  +  ENN</a:t>
            </a:r>
          </a:p>
        </p:txBody>
      </p:sp>
      <p:sp>
        <p:nvSpPr>
          <p:cNvPr id="5" name="TextBox 5"/>
          <p:cNvSpPr txBox="1"/>
          <p:nvPr/>
        </p:nvSpPr>
        <p:spPr>
          <a:xfrm>
            <a:off x="165433" y="4428852"/>
            <a:ext cx="10023695" cy="4007755"/>
          </a:xfrm>
          <a:prstGeom prst="rect">
            <a:avLst/>
          </a:prstGeom>
        </p:spPr>
        <p:txBody>
          <a:bodyPr lIns="0" tIns="0" rIns="0" bIns="0" rtlCol="0" anchor="t">
            <a:spAutoFit/>
          </a:bodyPr>
          <a:lstStyle/>
          <a:p>
            <a:pPr marL="549646" lvl="1" indent="-274823">
              <a:lnSpc>
                <a:spcPts val="4047"/>
              </a:lnSpc>
              <a:buFont typeface="Arial"/>
              <a:buChar char="•"/>
            </a:pPr>
            <a:r>
              <a:rPr lang="en-US" sz="2545">
                <a:solidFill>
                  <a:srgbClr val="FFFFFF"/>
                </a:solidFill>
                <a:latin typeface="DM Sans Italics"/>
              </a:rPr>
              <a:t>SMOTE generates synthetic minority class samples.</a:t>
            </a:r>
          </a:p>
          <a:p>
            <a:pPr marL="549646" lvl="1" indent="-274823">
              <a:lnSpc>
                <a:spcPts val="4047"/>
              </a:lnSpc>
              <a:buFont typeface="Arial"/>
              <a:buChar char="•"/>
            </a:pPr>
            <a:r>
              <a:rPr lang="en-US" sz="2545">
                <a:solidFill>
                  <a:srgbClr val="FFFFFF"/>
                </a:solidFill>
                <a:latin typeface="DM Sans Italics"/>
              </a:rPr>
              <a:t>ENN removes misclassified majority class samples.</a:t>
            </a:r>
          </a:p>
          <a:p>
            <a:pPr marL="549646" lvl="1" indent="-274823">
              <a:lnSpc>
                <a:spcPts val="4047"/>
              </a:lnSpc>
              <a:buFont typeface="Arial"/>
              <a:buChar char="•"/>
            </a:pPr>
            <a:r>
              <a:rPr lang="en-US" sz="2545">
                <a:solidFill>
                  <a:srgbClr val="FFFFFF"/>
                </a:solidFill>
                <a:latin typeface="DM Sans Italics"/>
              </a:rPr>
              <a:t>Resulting dataset is balanced.</a:t>
            </a:r>
          </a:p>
          <a:p>
            <a:pPr marL="549646" lvl="1" indent="-274823">
              <a:lnSpc>
                <a:spcPts val="4047"/>
              </a:lnSpc>
              <a:buFont typeface="Arial"/>
              <a:buChar char="•"/>
            </a:pPr>
            <a:r>
              <a:rPr lang="en-US" sz="2545">
                <a:solidFill>
                  <a:srgbClr val="FFFFFF"/>
                </a:solidFill>
                <a:latin typeface="DM Sans Italics"/>
              </a:rPr>
              <a:t>Higher probability of correct classification.</a:t>
            </a:r>
          </a:p>
          <a:p>
            <a:pPr marL="549646" lvl="1" indent="-274823">
              <a:lnSpc>
                <a:spcPts val="4047"/>
              </a:lnSpc>
              <a:buFont typeface="Arial"/>
              <a:buChar char="•"/>
            </a:pPr>
            <a:r>
              <a:rPr lang="en-US" sz="2545">
                <a:solidFill>
                  <a:srgbClr val="FFFFFF"/>
                </a:solidFill>
                <a:latin typeface="DM Sans Italics"/>
              </a:rPr>
              <a:t>Simple technique, compatible with various ML algorithms.</a:t>
            </a:r>
          </a:p>
          <a:p>
            <a:pPr marL="549646" lvl="1" indent="-274823">
              <a:lnSpc>
                <a:spcPts val="4047"/>
              </a:lnSpc>
              <a:buFont typeface="Arial"/>
              <a:buChar char="•"/>
            </a:pPr>
            <a:r>
              <a:rPr lang="en-US" sz="2545">
                <a:solidFill>
                  <a:srgbClr val="FFFFFF"/>
                </a:solidFill>
                <a:latin typeface="DM Sans Italics"/>
              </a:rPr>
              <a:t>Caution: May introduce noise and affect model accuracy.</a:t>
            </a:r>
          </a:p>
          <a:p>
            <a:pPr marL="549646" lvl="1" indent="-274823">
              <a:lnSpc>
                <a:spcPts val="4047"/>
              </a:lnSpc>
              <a:buFont typeface="Arial"/>
              <a:buChar char="•"/>
            </a:pPr>
            <a:r>
              <a:rPr lang="en-US" sz="2545">
                <a:solidFill>
                  <a:srgbClr val="FFFFFF"/>
                </a:solidFill>
                <a:latin typeface="DM Sans Italics"/>
              </a:rPr>
              <a:t>Evaluate performance on validation dataset before production.</a:t>
            </a:r>
          </a:p>
          <a:p>
            <a:pPr>
              <a:lnSpc>
                <a:spcPts val="4047"/>
              </a:lnSpc>
            </a:pPr>
            <a:endParaRPr lang="en-US" sz="2545">
              <a:solidFill>
                <a:srgbClr val="FFFFFF"/>
              </a:solidFill>
              <a:latin typeface="DM Sans Itali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5931" flipH="1">
            <a:off x="-387062" y="-510760"/>
            <a:ext cx="15990701" cy="5807698"/>
          </a:xfrm>
          <a:custGeom>
            <a:avLst/>
            <a:gdLst/>
            <a:ahLst/>
            <a:cxnLst/>
            <a:rect l="l" t="t" r="r" b="b"/>
            <a:pathLst>
              <a:path w="15990701" h="5807698">
                <a:moveTo>
                  <a:pt x="15990701" y="0"/>
                </a:moveTo>
                <a:lnTo>
                  <a:pt x="0" y="0"/>
                </a:lnTo>
                <a:lnTo>
                  <a:pt x="0" y="5807698"/>
                </a:lnTo>
                <a:lnTo>
                  <a:pt x="15990701" y="5807698"/>
                </a:lnTo>
                <a:lnTo>
                  <a:pt x="159907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7608288" y="4090308"/>
            <a:ext cx="10258452" cy="3273256"/>
          </a:xfrm>
          <a:custGeom>
            <a:avLst/>
            <a:gdLst/>
            <a:ahLst/>
            <a:cxnLst/>
            <a:rect l="l" t="t" r="r" b="b"/>
            <a:pathLst>
              <a:path w="10258452" h="3273256">
                <a:moveTo>
                  <a:pt x="0" y="0"/>
                </a:moveTo>
                <a:lnTo>
                  <a:pt x="10258452" y="0"/>
                </a:lnTo>
                <a:lnTo>
                  <a:pt x="10258452" y="3273256"/>
                </a:lnTo>
                <a:lnTo>
                  <a:pt x="0" y="3273256"/>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65433" y="1038225"/>
            <a:ext cx="17656849" cy="1078885"/>
          </a:xfrm>
          <a:prstGeom prst="rect">
            <a:avLst/>
          </a:prstGeom>
        </p:spPr>
        <p:txBody>
          <a:bodyPr lIns="0" tIns="0" rIns="0" bIns="0" rtlCol="0" anchor="t">
            <a:spAutoFit/>
          </a:bodyPr>
          <a:lstStyle/>
          <a:p>
            <a:pPr algn="r">
              <a:lnSpc>
                <a:spcPts val="8640"/>
              </a:lnSpc>
            </a:pPr>
            <a:r>
              <a:rPr lang="en-US" sz="7200">
                <a:solidFill>
                  <a:srgbClr val="FFFFFF"/>
                </a:solidFill>
                <a:latin typeface="Michroma"/>
              </a:rPr>
              <a:t>Cross Validation</a:t>
            </a:r>
          </a:p>
        </p:txBody>
      </p:sp>
      <p:sp>
        <p:nvSpPr>
          <p:cNvPr id="5" name="TextBox 5"/>
          <p:cNvSpPr txBox="1"/>
          <p:nvPr/>
        </p:nvSpPr>
        <p:spPr>
          <a:xfrm>
            <a:off x="165433" y="2665784"/>
            <a:ext cx="7442855" cy="6027055"/>
          </a:xfrm>
          <a:prstGeom prst="rect">
            <a:avLst/>
          </a:prstGeom>
        </p:spPr>
        <p:txBody>
          <a:bodyPr lIns="0" tIns="0" rIns="0" bIns="0" rtlCol="0" anchor="t">
            <a:spAutoFit/>
          </a:bodyPr>
          <a:lstStyle/>
          <a:p>
            <a:pPr marL="549646" lvl="1" indent="-274823">
              <a:lnSpc>
                <a:spcPts val="4047"/>
              </a:lnSpc>
              <a:buFont typeface="Arial"/>
              <a:buChar char="•"/>
            </a:pPr>
            <a:r>
              <a:rPr lang="en-US" sz="2545">
                <a:solidFill>
                  <a:srgbClr val="FFFFFF"/>
                </a:solidFill>
                <a:latin typeface="DM Sans Italics"/>
              </a:rPr>
              <a:t>Overfitting: Model learns training data too well, struggles to generalize.</a:t>
            </a:r>
          </a:p>
          <a:p>
            <a:pPr marL="549646" lvl="1" indent="-274823">
              <a:lnSpc>
                <a:spcPts val="4047"/>
              </a:lnSpc>
              <a:buFont typeface="Arial"/>
              <a:buChar char="•"/>
            </a:pPr>
            <a:r>
              <a:rPr lang="en-US" sz="2545">
                <a:solidFill>
                  <a:srgbClr val="FFFFFF"/>
                </a:solidFill>
                <a:latin typeface="DM Sans Italics"/>
              </a:rPr>
              <a:t>Cross-validation: Technique to prevent overfitting.</a:t>
            </a:r>
          </a:p>
          <a:p>
            <a:pPr marL="549646" lvl="1" indent="-274823">
              <a:lnSpc>
                <a:spcPts val="4047"/>
              </a:lnSpc>
              <a:buFont typeface="Arial"/>
              <a:buChar char="•"/>
            </a:pPr>
            <a:r>
              <a:rPr lang="en-US" sz="2545">
                <a:solidFill>
                  <a:srgbClr val="FFFFFF"/>
                </a:solidFill>
                <a:latin typeface="DM Sans Italics"/>
              </a:rPr>
              <a:t>Split training data into multiple folds.</a:t>
            </a:r>
          </a:p>
          <a:p>
            <a:pPr marL="549646" lvl="1" indent="-274823">
              <a:lnSpc>
                <a:spcPts val="4047"/>
              </a:lnSpc>
              <a:buFont typeface="Arial"/>
              <a:buChar char="•"/>
            </a:pPr>
            <a:r>
              <a:rPr lang="en-US" sz="2545">
                <a:solidFill>
                  <a:srgbClr val="FFFFFF"/>
                </a:solidFill>
                <a:latin typeface="DM Sans Italics"/>
              </a:rPr>
              <a:t>Train model on different fold each time.</a:t>
            </a:r>
          </a:p>
          <a:p>
            <a:pPr marL="549646" lvl="1" indent="-274823">
              <a:lnSpc>
                <a:spcPts val="4047"/>
              </a:lnSpc>
              <a:buFont typeface="Arial"/>
              <a:buChar char="•"/>
            </a:pPr>
            <a:r>
              <a:rPr lang="en-US" sz="2545">
                <a:solidFill>
                  <a:srgbClr val="FFFFFF"/>
                </a:solidFill>
                <a:latin typeface="DM Sans Italics"/>
              </a:rPr>
              <a:t>Evaluates on unseen data to ensure generalization.</a:t>
            </a:r>
          </a:p>
          <a:p>
            <a:pPr marL="549646" lvl="1" indent="-274823">
              <a:lnSpc>
                <a:spcPts val="4047"/>
              </a:lnSpc>
              <a:buFont typeface="Arial"/>
              <a:buChar char="•"/>
            </a:pPr>
            <a:r>
              <a:rPr lang="en-US" sz="2545">
                <a:solidFill>
                  <a:srgbClr val="FFFFFF"/>
                </a:solidFill>
                <a:latin typeface="DM Sans Italics"/>
              </a:rPr>
              <a:t>Common methods:</a:t>
            </a:r>
          </a:p>
          <a:p>
            <a:pPr marL="1099293" lvl="2" indent="-366431">
              <a:lnSpc>
                <a:spcPts val="4047"/>
              </a:lnSpc>
              <a:buFont typeface="Arial"/>
              <a:buChar char="⚬"/>
            </a:pPr>
            <a:r>
              <a:rPr lang="en-US" sz="2545">
                <a:solidFill>
                  <a:srgbClr val="FFFFFF"/>
                </a:solidFill>
                <a:latin typeface="DM Sans Italics"/>
              </a:rPr>
              <a:t>K-fold cross-validation</a:t>
            </a:r>
          </a:p>
          <a:p>
            <a:pPr marL="1099293" lvl="2" indent="-366431">
              <a:lnSpc>
                <a:spcPts val="4047"/>
              </a:lnSpc>
              <a:buFont typeface="Arial"/>
              <a:buChar char="⚬"/>
            </a:pPr>
            <a:r>
              <a:rPr lang="en-US" sz="2545">
                <a:solidFill>
                  <a:srgbClr val="FFFFFF"/>
                </a:solidFill>
                <a:latin typeface="DM Sans Italics"/>
              </a:rPr>
              <a:t>Leave-one-out cross-validation</a:t>
            </a:r>
          </a:p>
          <a:p>
            <a:pPr>
              <a:lnSpc>
                <a:spcPts val="4047"/>
              </a:lnSpc>
            </a:pPr>
            <a:endParaRPr lang="en-US" sz="2545">
              <a:solidFill>
                <a:srgbClr val="FFFFFF"/>
              </a:solidFill>
              <a:latin typeface="DM Sans Itali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5931" flipH="1">
            <a:off x="-387062" y="-510760"/>
            <a:ext cx="15990701" cy="5807698"/>
          </a:xfrm>
          <a:custGeom>
            <a:avLst/>
            <a:gdLst/>
            <a:ahLst/>
            <a:cxnLst/>
            <a:rect l="l" t="t" r="r" b="b"/>
            <a:pathLst>
              <a:path w="15990701" h="5807698">
                <a:moveTo>
                  <a:pt x="15990701" y="0"/>
                </a:moveTo>
                <a:lnTo>
                  <a:pt x="0" y="0"/>
                </a:lnTo>
                <a:lnTo>
                  <a:pt x="0" y="5807698"/>
                </a:lnTo>
                <a:lnTo>
                  <a:pt x="15990701" y="5807698"/>
                </a:lnTo>
                <a:lnTo>
                  <a:pt x="15990701"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165433" y="1038225"/>
            <a:ext cx="17656849" cy="1078885"/>
          </a:xfrm>
          <a:prstGeom prst="rect">
            <a:avLst/>
          </a:prstGeom>
        </p:spPr>
        <p:txBody>
          <a:bodyPr lIns="0" tIns="0" rIns="0" bIns="0" rtlCol="0" anchor="t">
            <a:spAutoFit/>
          </a:bodyPr>
          <a:lstStyle/>
          <a:p>
            <a:pPr algn="r">
              <a:lnSpc>
                <a:spcPts val="8640"/>
              </a:lnSpc>
            </a:pPr>
            <a:r>
              <a:rPr lang="en-US" sz="7200">
                <a:solidFill>
                  <a:srgbClr val="FFFFFF"/>
                </a:solidFill>
                <a:latin typeface="Michroma"/>
              </a:rPr>
              <a:t>Cross Validation</a:t>
            </a:r>
          </a:p>
        </p:txBody>
      </p:sp>
      <p:sp>
        <p:nvSpPr>
          <p:cNvPr id="4" name="TextBox 4"/>
          <p:cNvSpPr txBox="1"/>
          <p:nvPr/>
        </p:nvSpPr>
        <p:spPr>
          <a:xfrm>
            <a:off x="1796784" y="3217701"/>
            <a:ext cx="14694431" cy="5017405"/>
          </a:xfrm>
          <a:prstGeom prst="rect">
            <a:avLst/>
          </a:prstGeom>
        </p:spPr>
        <p:txBody>
          <a:bodyPr lIns="0" tIns="0" rIns="0" bIns="0" rtlCol="0" anchor="t">
            <a:spAutoFit/>
          </a:bodyPr>
          <a:lstStyle/>
          <a:p>
            <a:pPr marL="549646" lvl="1" indent="-274823">
              <a:lnSpc>
                <a:spcPts val="4047"/>
              </a:lnSpc>
              <a:buFont typeface="Arial"/>
              <a:buChar char="•"/>
            </a:pPr>
            <a:r>
              <a:rPr lang="en-US" sz="2545">
                <a:solidFill>
                  <a:srgbClr val="FFFFFF"/>
                </a:solidFill>
                <a:latin typeface="DM Sans Italics"/>
              </a:rPr>
              <a:t>Hyperparameters: Control a model's behavior (e.g., hidden layers, learning rate).</a:t>
            </a:r>
          </a:p>
          <a:p>
            <a:pPr marL="549646" lvl="1" indent="-274823">
              <a:lnSpc>
                <a:spcPts val="4047"/>
              </a:lnSpc>
              <a:buFont typeface="Arial"/>
              <a:buChar char="•"/>
            </a:pPr>
            <a:r>
              <a:rPr lang="en-US" sz="2545">
                <a:solidFill>
                  <a:srgbClr val="FFFFFF"/>
                </a:solidFill>
                <a:latin typeface="DM Sans Italics"/>
              </a:rPr>
              <a:t>Importance: Crucial for optimal model performance.</a:t>
            </a:r>
          </a:p>
          <a:p>
            <a:pPr marL="549646" lvl="1" indent="-274823">
              <a:lnSpc>
                <a:spcPts val="4047"/>
              </a:lnSpc>
              <a:buFont typeface="Arial"/>
              <a:buChar char="•"/>
            </a:pPr>
            <a:r>
              <a:rPr lang="en-US" sz="2545">
                <a:solidFill>
                  <a:srgbClr val="FFFFFF"/>
                </a:solidFill>
                <a:latin typeface="DM Sans Italics"/>
              </a:rPr>
              <a:t>Challenge: Difficult to select without cross-validation.</a:t>
            </a:r>
          </a:p>
          <a:p>
            <a:pPr marL="549646" lvl="1" indent="-274823">
              <a:lnSpc>
                <a:spcPts val="4047"/>
              </a:lnSpc>
              <a:buFont typeface="Arial"/>
              <a:buChar char="•"/>
            </a:pPr>
            <a:r>
              <a:rPr lang="en-US" sz="2545">
                <a:solidFill>
                  <a:srgbClr val="FFFFFF"/>
                </a:solidFill>
                <a:latin typeface="DM Sans Italics"/>
              </a:rPr>
              <a:t>Cross-validation: Evaluates different hyperparameter settings.</a:t>
            </a:r>
          </a:p>
          <a:p>
            <a:pPr marL="549646" lvl="1" indent="-274823">
              <a:lnSpc>
                <a:spcPts val="4047"/>
              </a:lnSpc>
              <a:buFont typeface="Arial"/>
              <a:buChar char="•"/>
            </a:pPr>
            <a:r>
              <a:rPr lang="en-US" sz="2545">
                <a:solidFill>
                  <a:srgbClr val="FFFFFF"/>
                </a:solidFill>
                <a:latin typeface="DM Sans Italics"/>
              </a:rPr>
              <a:t>Benefits:</a:t>
            </a:r>
          </a:p>
          <a:p>
            <a:pPr marL="1099293" lvl="2" indent="-366431">
              <a:lnSpc>
                <a:spcPts val="4047"/>
              </a:lnSpc>
              <a:buFont typeface="Arial"/>
              <a:buChar char="⚬"/>
            </a:pPr>
            <a:r>
              <a:rPr lang="en-US" sz="2545">
                <a:solidFill>
                  <a:srgbClr val="FFFFFF"/>
                </a:solidFill>
                <a:latin typeface="DM Sans Italics"/>
              </a:rPr>
              <a:t>Avoids overfitting.</a:t>
            </a:r>
          </a:p>
          <a:p>
            <a:pPr marL="1099293" lvl="2" indent="-366431">
              <a:lnSpc>
                <a:spcPts val="4047"/>
              </a:lnSpc>
              <a:buFont typeface="Arial"/>
              <a:buChar char="⚬"/>
            </a:pPr>
            <a:r>
              <a:rPr lang="en-US" sz="2545">
                <a:solidFill>
                  <a:srgbClr val="FFFFFF"/>
                </a:solidFill>
                <a:latin typeface="DM Sans Italics"/>
              </a:rPr>
              <a:t>Identifies best hyperparameters.</a:t>
            </a:r>
          </a:p>
          <a:p>
            <a:pPr marL="1099293" lvl="2" indent="-366431">
              <a:lnSpc>
                <a:spcPts val="4047"/>
              </a:lnSpc>
              <a:buFont typeface="Arial"/>
              <a:buChar char="⚬"/>
            </a:pPr>
            <a:r>
              <a:rPr lang="en-US" sz="2545">
                <a:solidFill>
                  <a:srgbClr val="FFFFFF"/>
                </a:solidFill>
                <a:latin typeface="DM Sans Italics"/>
              </a:rPr>
              <a:t>Powerful technique for accurate and reliable ML models.</a:t>
            </a:r>
          </a:p>
          <a:p>
            <a:pPr marL="1099293" lvl="2" indent="-366431">
              <a:lnSpc>
                <a:spcPts val="4047"/>
              </a:lnSpc>
              <a:buFont typeface="Arial"/>
              <a:buChar char="⚬"/>
            </a:pPr>
            <a:r>
              <a:rPr lang="en-US" sz="2545">
                <a:solidFill>
                  <a:srgbClr val="FFFFFF"/>
                </a:solidFill>
                <a:latin typeface="DM Sans Italics"/>
              </a:rPr>
              <a:t>Essential for Data Scientists to build high-performing models.</a:t>
            </a:r>
          </a:p>
          <a:p>
            <a:pPr>
              <a:lnSpc>
                <a:spcPts val="4047"/>
              </a:lnSpc>
            </a:pPr>
            <a:endParaRPr lang="en-US" sz="2545">
              <a:solidFill>
                <a:srgbClr val="FFFFFF"/>
              </a:solidFill>
              <a:latin typeface="DM Sans Itali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a:off x="-413295" y="-241802"/>
            <a:ext cx="19114591" cy="10770604"/>
          </a:xfrm>
          <a:custGeom>
            <a:avLst/>
            <a:gdLst/>
            <a:ahLst/>
            <a:cxnLst/>
            <a:rect l="l" t="t" r="r" b="b"/>
            <a:pathLst>
              <a:path w="19114591" h="10770604">
                <a:moveTo>
                  <a:pt x="0" y="0"/>
                </a:moveTo>
                <a:lnTo>
                  <a:pt x="19114590" y="0"/>
                </a:lnTo>
                <a:lnTo>
                  <a:pt x="19114590" y="10770604"/>
                </a:lnTo>
                <a:lnTo>
                  <a:pt x="0" y="10770604"/>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TextBox 3"/>
          <p:cNvSpPr txBox="1"/>
          <p:nvPr/>
        </p:nvSpPr>
        <p:spPr>
          <a:xfrm>
            <a:off x="3560163" y="4414471"/>
            <a:ext cx="11167675" cy="1458059"/>
          </a:xfrm>
          <a:prstGeom prst="rect">
            <a:avLst/>
          </a:prstGeom>
        </p:spPr>
        <p:txBody>
          <a:bodyPr lIns="0" tIns="0" rIns="0" bIns="0" rtlCol="0" anchor="t">
            <a:spAutoFit/>
          </a:bodyPr>
          <a:lstStyle/>
          <a:p>
            <a:pPr algn="ctr">
              <a:lnSpc>
                <a:spcPts val="5760"/>
              </a:lnSpc>
              <a:spcBef>
                <a:spcPct val="0"/>
              </a:spcBef>
            </a:pPr>
            <a:r>
              <a:rPr lang="en-US" sz="4800" dirty="0">
                <a:solidFill>
                  <a:srgbClr val="FFFFFF"/>
                </a:solidFill>
                <a:latin typeface="Michroma"/>
              </a:rPr>
              <a:t>EXPLORATORY DATA  ANALYSIS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A2E6790-C9C2-35F2-EB7B-3B22436DF183}"/>
              </a:ext>
            </a:extLst>
          </p:cNvPr>
          <p:cNvSpPr/>
          <p:nvPr/>
        </p:nvSpPr>
        <p:spPr>
          <a:xfrm>
            <a:off x="-413295" y="-241802"/>
            <a:ext cx="19114591" cy="10770604"/>
          </a:xfrm>
          <a:custGeom>
            <a:avLst/>
            <a:gdLst/>
            <a:ahLst/>
            <a:cxnLst/>
            <a:rect l="l" t="t" r="r" b="b"/>
            <a:pathLst>
              <a:path w="19114591" h="10770604">
                <a:moveTo>
                  <a:pt x="0" y="0"/>
                </a:moveTo>
                <a:lnTo>
                  <a:pt x="19114590" y="0"/>
                </a:lnTo>
                <a:lnTo>
                  <a:pt x="19114590" y="10770604"/>
                </a:lnTo>
                <a:lnTo>
                  <a:pt x="0" y="10770604"/>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txBody>
          <a:bodyPr/>
          <a:lstStyle/>
          <a:p>
            <a:endParaRPr lang="en-IN" dirty="0">
              <a:latin typeface="Michroma" panose="020B0604020202020204" charset="0"/>
              <a:ea typeface="Michroma" panose="020B0604020202020204" charset="0"/>
            </a:endParaRPr>
          </a:p>
        </p:txBody>
      </p:sp>
      <p:sp>
        <p:nvSpPr>
          <p:cNvPr id="4" name="TextBox 3">
            <a:extLst>
              <a:ext uri="{FF2B5EF4-FFF2-40B4-BE49-F238E27FC236}">
                <a16:creationId xmlns:a16="http://schemas.microsoft.com/office/drawing/2014/main" id="{60BC9E27-6953-45CA-EA8F-280EDF02A87C}"/>
              </a:ext>
            </a:extLst>
          </p:cNvPr>
          <p:cNvSpPr txBox="1"/>
          <p:nvPr/>
        </p:nvSpPr>
        <p:spPr>
          <a:xfrm>
            <a:off x="1600200" y="355349"/>
            <a:ext cx="15468600" cy="523220"/>
          </a:xfrm>
          <a:prstGeom prst="rect">
            <a:avLst/>
          </a:prstGeom>
          <a:noFill/>
        </p:spPr>
        <p:txBody>
          <a:bodyPr wrap="square" rtlCol="0">
            <a:spAutoFit/>
          </a:bodyPr>
          <a:lstStyle/>
          <a:p>
            <a:pPr algn="ctr"/>
            <a:r>
              <a:rPr lang="en-IN" sz="2800" dirty="0">
                <a:solidFill>
                  <a:schemeClr val="accent1">
                    <a:lumMod val="20000"/>
                    <a:lumOff val="80000"/>
                  </a:schemeClr>
                </a:solidFill>
                <a:latin typeface="Michroma" panose="020B0604020202020204" charset="0"/>
                <a:ea typeface="Michroma" panose="020B0604020202020204" charset="0"/>
              </a:rPr>
              <a:t>DATA VISUALIZATION</a:t>
            </a:r>
          </a:p>
        </p:txBody>
      </p:sp>
      <p:pic>
        <p:nvPicPr>
          <p:cNvPr id="8" name="Picture 7">
            <a:extLst>
              <a:ext uri="{FF2B5EF4-FFF2-40B4-BE49-F238E27FC236}">
                <a16:creationId xmlns:a16="http://schemas.microsoft.com/office/drawing/2014/main" id="{FBFC44B1-F4DD-F7A3-E5D9-B3CF18B533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0" y="1475720"/>
            <a:ext cx="14859000" cy="845593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CD0C7AC2-5C0E-B677-B3E7-59FC540C1211}"/>
              </a:ext>
            </a:extLst>
          </p:cNvPr>
          <p:cNvSpPr/>
          <p:nvPr/>
        </p:nvSpPr>
        <p:spPr>
          <a:xfrm>
            <a:off x="-413295" y="-241802"/>
            <a:ext cx="19114591" cy="10770604"/>
          </a:xfrm>
          <a:custGeom>
            <a:avLst/>
            <a:gdLst/>
            <a:ahLst/>
            <a:cxnLst/>
            <a:rect l="l" t="t" r="r" b="b"/>
            <a:pathLst>
              <a:path w="19114591" h="10770604">
                <a:moveTo>
                  <a:pt x="0" y="0"/>
                </a:moveTo>
                <a:lnTo>
                  <a:pt x="19114590" y="0"/>
                </a:lnTo>
                <a:lnTo>
                  <a:pt x="19114590" y="10770604"/>
                </a:lnTo>
                <a:lnTo>
                  <a:pt x="0" y="10770604"/>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txBody>
          <a:bodyPr/>
          <a:lstStyle/>
          <a:p>
            <a:endParaRPr lang="en-IN"/>
          </a:p>
        </p:txBody>
      </p:sp>
      <p:sp>
        <p:nvSpPr>
          <p:cNvPr id="4" name="TextBox 3">
            <a:extLst>
              <a:ext uri="{FF2B5EF4-FFF2-40B4-BE49-F238E27FC236}">
                <a16:creationId xmlns:a16="http://schemas.microsoft.com/office/drawing/2014/main" id="{FACFE590-DF8B-A619-A1B8-8F7F41E96D24}"/>
              </a:ext>
            </a:extLst>
          </p:cNvPr>
          <p:cNvSpPr txBox="1"/>
          <p:nvPr/>
        </p:nvSpPr>
        <p:spPr>
          <a:xfrm>
            <a:off x="609600" y="571500"/>
            <a:ext cx="16764000" cy="646331"/>
          </a:xfrm>
          <a:prstGeom prst="rect">
            <a:avLst/>
          </a:prstGeom>
          <a:noFill/>
        </p:spPr>
        <p:txBody>
          <a:bodyPr wrap="square" rtlCol="0">
            <a:spAutoFit/>
          </a:bodyPr>
          <a:lstStyle/>
          <a:p>
            <a:pPr algn="ctr"/>
            <a:r>
              <a:rPr lang="en-IN" sz="3600" dirty="0">
                <a:solidFill>
                  <a:schemeClr val="bg2"/>
                </a:solidFill>
                <a:latin typeface="Michroma" panose="020B0604020202020204" charset="0"/>
                <a:ea typeface="Michroma" panose="020B0604020202020204" charset="0"/>
              </a:rPr>
              <a:t>CORRELATION PLOT</a:t>
            </a:r>
          </a:p>
        </p:txBody>
      </p:sp>
      <p:pic>
        <p:nvPicPr>
          <p:cNvPr id="8" name="Picture 7">
            <a:extLst>
              <a:ext uri="{FF2B5EF4-FFF2-40B4-BE49-F238E27FC236}">
                <a16:creationId xmlns:a16="http://schemas.microsoft.com/office/drawing/2014/main" id="{82C28DF4-6724-4E62-77CE-5F28884835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485900"/>
            <a:ext cx="15392400" cy="83652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2223819">
            <a:off x="-4572963" y="4006074"/>
            <a:ext cx="9665112" cy="8771089"/>
          </a:xfrm>
          <a:custGeom>
            <a:avLst/>
            <a:gdLst/>
            <a:ahLst/>
            <a:cxnLst/>
            <a:rect l="l" t="t" r="r" b="b"/>
            <a:pathLst>
              <a:path w="9665112" h="8771089">
                <a:moveTo>
                  <a:pt x="0" y="0"/>
                </a:moveTo>
                <a:lnTo>
                  <a:pt x="9665112" y="0"/>
                </a:lnTo>
                <a:lnTo>
                  <a:pt x="9665112" y="8771089"/>
                </a:lnTo>
                <a:lnTo>
                  <a:pt x="0" y="8771089"/>
                </a:lnTo>
                <a:lnTo>
                  <a:pt x="0" y="0"/>
                </a:lnTo>
                <a:close/>
              </a:path>
            </a:pathLst>
          </a:custGeom>
          <a:blipFill>
            <a:blip r:embed="rId3"/>
            <a:stretch>
              <a:fillRect/>
            </a:stretch>
          </a:blipFill>
        </p:spPr>
        <p:txBody>
          <a:bodyPr/>
          <a:lstStyle/>
          <a:p>
            <a:endParaRPr lang="en-IN"/>
          </a:p>
        </p:txBody>
      </p:sp>
      <p:grpSp>
        <p:nvGrpSpPr>
          <p:cNvPr id="4" name="Group 4"/>
          <p:cNvGrpSpPr/>
          <p:nvPr/>
        </p:nvGrpSpPr>
        <p:grpSpPr>
          <a:xfrm>
            <a:off x="5971740" y="1648649"/>
            <a:ext cx="7019086" cy="7111957"/>
            <a:chOff x="0" y="0"/>
            <a:chExt cx="1848648" cy="1873108"/>
          </a:xfrm>
        </p:grpSpPr>
        <p:sp>
          <p:nvSpPr>
            <p:cNvPr id="5" name="Freeform 5"/>
            <p:cNvSpPr/>
            <p:nvPr/>
          </p:nvSpPr>
          <p:spPr>
            <a:xfrm>
              <a:off x="0" y="0"/>
              <a:ext cx="1848648" cy="1873108"/>
            </a:xfrm>
            <a:custGeom>
              <a:avLst/>
              <a:gdLst/>
              <a:ahLst/>
              <a:cxnLst/>
              <a:rect l="l" t="t" r="r" b="b"/>
              <a:pathLst>
                <a:path w="1848648" h="1873108">
                  <a:moveTo>
                    <a:pt x="0" y="0"/>
                  </a:moveTo>
                  <a:lnTo>
                    <a:pt x="1848648" y="0"/>
                  </a:lnTo>
                  <a:lnTo>
                    <a:pt x="1848648" y="1873108"/>
                  </a:lnTo>
                  <a:lnTo>
                    <a:pt x="0" y="1873108"/>
                  </a:lnTo>
                  <a:close/>
                </a:path>
              </a:pathLst>
            </a:custGeom>
            <a:solidFill>
              <a:srgbClr val="000000">
                <a:alpha val="0"/>
              </a:srgbClr>
            </a:solidFill>
            <a:ln w="38100">
              <a:solidFill>
                <a:srgbClr val="048AFF"/>
              </a:solidFill>
            </a:ln>
          </p:spPr>
          <p:txBody>
            <a:bodyPr/>
            <a:lstStyle/>
            <a:p>
              <a:endParaRPr lang="en-IN"/>
            </a:p>
          </p:txBody>
        </p:sp>
        <p:sp>
          <p:nvSpPr>
            <p:cNvPr id="6" name="TextBox 6"/>
            <p:cNvSpPr txBox="1"/>
            <p:nvPr/>
          </p:nvSpPr>
          <p:spPr>
            <a:xfrm>
              <a:off x="0" y="-9525"/>
              <a:ext cx="812800" cy="822325"/>
            </a:xfrm>
            <a:prstGeom prst="rect">
              <a:avLst/>
            </a:prstGeom>
          </p:spPr>
          <p:txBody>
            <a:bodyPr lIns="50800" tIns="50800" rIns="50800" bIns="50800" rtlCol="0" anchor="ctr"/>
            <a:lstStyle/>
            <a:p>
              <a:pPr algn="ctr">
                <a:lnSpc>
                  <a:spcPts val="3131"/>
                </a:lnSpc>
              </a:pPr>
              <a:endParaRPr/>
            </a:p>
          </p:txBody>
        </p:sp>
      </p:grpSp>
      <p:sp>
        <p:nvSpPr>
          <p:cNvPr id="7" name="Freeform 7"/>
          <p:cNvSpPr/>
          <p:nvPr/>
        </p:nvSpPr>
        <p:spPr>
          <a:xfrm>
            <a:off x="15132358" y="7708556"/>
            <a:ext cx="1769644" cy="1711728"/>
          </a:xfrm>
          <a:custGeom>
            <a:avLst/>
            <a:gdLst/>
            <a:ahLst/>
            <a:cxnLst/>
            <a:rect l="l" t="t" r="r" b="b"/>
            <a:pathLst>
              <a:path w="1769644" h="1711728">
                <a:moveTo>
                  <a:pt x="0" y="0"/>
                </a:moveTo>
                <a:lnTo>
                  <a:pt x="1769644" y="0"/>
                </a:lnTo>
                <a:lnTo>
                  <a:pt x="1769644" y="1711729"/>
                </a:lnTo>
                <a:lnTo>
                  <a:pt x="0" y="17117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TextBox 8"/>
          <p:cNvSpPr txBox="1"/>
          <p:nvPr/>
        </p:nvSpPr>
        <p:spPr>
          <a:xfrm>
            <a:off x="7023751" y="3444464"/>
            <a:ext cx="4915063" cy="3727216"/>
          </a:xfrm>
          <a:prstGeom prst="rect">
            <a:avLst/>
          </a:prstGeom>
        </p:spPr>
        <p:txBody>
          <a:bodyPr lIns="0" tIns="0" rIns="0" bIns="0" rtlCol="0" anchor="t">
            <a:spAutoFit/>
          </a:bodyPr>
          <a:lstStyle/>
          <a:p>
            <a:pPr marL="595784" lvl="1" indent="-297892">
              <a:lnSpc>
                <a:spcPts val="4304"/>
              </a:lnSpc>
              <a:buFont typeface="Arial"/>
              <a:buChar char="•"/>
            </a:pPr>
            <a:r>
              <a:rPr lang="en-US" sz="2759">
                <a:solidFill>
                  <a:srgbClr val="FFFAEB"/>
                </a:solidFill>
                <a:latin typeface="DM Sans Italics"/>
              </a:rPr>
              <a:t>Introduction</a:t>
            </a:r>
          </a:p>
          <a:p>
            <a:pPr marL="595784" lvl="1" indent="-297892">
              <a:lnSpc>
                <a:spcPts val="4304"/>
              </a:lnSpc>
              <a:buFont typeface="Arial"/>
              <a:buChar char="•"/>
            </a:pPr>
            <a:r>
              <a:rPr lang="en-US" sz="2759">
                <a:solidFill>
                  <a:srgbClr val="FFFAEB"/>
                </a:solidFill>
                <a:latin typeface="DM Sans Italics"/>
              </a:rPr>
              <a:t>Model Overview</a:t>
            </a:r>
          </a:p>
          <a:p>
            <a:pPr marL="595784" lvl="1" indent="-297892">
              <a:lnSpc>
                <a:spcPts val="4304"/>
              </a:lnSpc>
              <a:buFont typeface="Arial"/>
              <a:buChar char="•"/>
            </a:pPr>
            <a:r>
              <a:rPr lang="en-US" sz="2759">
                <a:solidFill>
                  <a:srgbClr val="FFFAEB"/>
                </a:solidFill>
                <a:latin typeface="DM Sans Italics"/>
              </a:rPr>
              <a:t>Hyperparameter Search</a:t>
            </a:r>
          </a:p>
          <a:p>
            <a:pPr marL="595784" lvl="1" indent="-297892">
              <a:lnSpc>
                <a:spcPts val="4304"/>
              </a:lnSpc>
              <a:buFont typeface="Arial"/>
              <a:buChar char="•"/>
            </a:pPr>
            <a:r>
              <a:rPr lang="en-US" sz="2759">
                <a:solidFill>
                  <a:srgbClr val="FFFAEB"/>
                </a:solidFill>
                <a:latin typeface="DM Sans Italics"/>
              </a:rPr>
              <a:t>SMOTE + ENN</a:t>
            </a:r>
          </a:p>
          <a:p>
            <a:pPr marL="595784" lvl="1" indent="-297892">
              <a:lnSpc>
                <a:spcPts val="4304"/>
              </a:lnSpc>
              <a:buFont typeface="Arial"/>
              <a:buChar char="•"/>
            </a:pPr>
            <a:r>
              <a:rPr lang="en-US" sz="2759">
                <a:solidFill>
                  <a:srgbClr val="FFFAEB"/>
                </a:solidFill>
                <a:latin typeface="DM Sans Italics"/>
              </a:rPr>
              <a:t>Cross Validation</a:t>
            </a:r>
          </a:p>
          <a:p>
            <a:pPr marL="595784" lvl="1" indent="-297892">
              <a:lnSpc>
                <a:spcPts val="4304"/>
              </a:lnSpc>
              <a:buFont typeface="Arial"/>
              <a:buChar char="•"/>
            </a:pPr>
            <a:r>
              <a:rPr lang="en-US" sz="2759">
                <a:solidFill>
                  <a:srgbClr val="FFFAEB"/>
                </a:solidFill>
                <a:latin typeface="DM Sans Italics"/>
              </a:rPr>
              <a:t>Experimental Result</a:t>
            </a:r>
          </a:p>
          <a:p>
            <a:pPr marL="595784" lvl="1" indent="-297892" algn="l">
              <a:lnSpc>
                <a:spcPts val="4304"/>
              </a:lnSpc>
              <a:buFont typeface="Arial"/>
              <a:buChar char="•"/>
            </a:pPr>
            <a:r>
              <a:rPr lang="en-US" sz="2759">
                <a:solidFill>
                  <a:srgbClr val="FFFAEB"/>
                </a:solidFill>
                <a:latin typeface="DM Sans Italics"/>
              </a:rPr>
              <a:t>Conclusion</a:t>
            </a:r>
          </a:p>
        </p:txBody>
      </p:sp>
      <p:sp>
        <p:nvSpPr>
          <p:cNvPr id="9" name="TextBox 9"/>
          <p:cNvSpPr txBox="1"/>
          <p:nvPr/>
        </p:nvSpPr>
        <p:spPr>
          <a:xfrm>
            <a:off x="6728644" y="1794630"/>
            <a:ext cx="4830711" cy="775160"/>
          </a:xfrm>
          <a:prstGeom prst="rect">
            <a:avLst/>
          </a:prstGeom>
        </p:spPr>
        <p:txBody>
          <a:bodyPr lIns="0" tIns="0" rIns="0" bIns="0" rtlCol="0" anchor="t">
            <a:spAutoFit/>
          </a:bodyPr>
          <a:lstStyle/>
          <a:p>
            <a:pPr algn="ctr">
              <a:lnSpc>
                <a:spcPts val="6374"/>
              </a:lnSpc>
            </a:pPr>
            <a:r>
              <a:rPr lang="en-US" sz="4586" spc="311">
                <a:solidFill>
                  <a:srgbClr val="048AFF"/>
                </a:solidFill>
                <a:latin typeface="Now Bold"/>
              </a:rPr>
              <a:t>Overview</a:t>
            </a:r>
          </a:p>
        </p:txBody>
      </p:sp>
      <p:grpSp>
        <p:nvGrpSpPr>
          <p:cNvPr id="10" name="Group 10"/>
          <p:cNvGrpSpPr/>
          <p:nvPr/>
        </p:nvGrpSpPr>
        <p:grpSpPr>
          <a:xfrm>
            <a:off x="16017180" y="-1431186"/>
            <a:ext cx="3656258" cy="3656258"/>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gradFill rotWithShape="1">
              <a:gsLst>
                <a:gs pos="0">
                  <a:srgbClr val="048AFF">
                    <a:alpha val="100000"/>
                  </a:srgbClr>
                </a:gs>
                <a:gs pos="100000">
                  <a:srgbClr val="B100E8">
                    <a:alpha val="100000"/>
                  </a:srgbClr>
                </a:gs>
              </a:gsLst>
              <a:path path="circle">
                <a:fillToRect r="100000" b="100000"/>
              </a:path>
              <a:tileRect l="-100000" t="-100000"/>
            </a:gradFill>
          </p:spPr>
          <p:txBody>
            <a:bodyPr/>
            <a:lstStyle/>
            <a:p>
              <a:endParaRPr lang="en-IN"/>
            </a:p>
          </p:txBody>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3131"/>
                </a:lnSpc>
              </a:pPr>
              <a:endParaRPr/>
            </a:p>
          </p:txBody>
        </p:sp>
      </p:grpSp>
      <p:sp>
        <p:nvSpPr>
          <p:cNvPr id="13" name="AutoShape 13"/>
          <p:cNvSpPr/>
          <p:nvPr/>
        </p:nvSpPr>
        <p:spPr>
          <a:xfrm>
            <a:off x="6085397" y="2796124"/>
            <a:ext cx="6076393" cy="0"/>
          </a:xfrm>
          <a:prstGeom prst="line">
            <a:avLst/>
          </a:prstGeom>
          <a:ln w="38100" cap="flat">
            <a:solidFill>
              <a:srgbClr val="048AFF"/>
            </a:solidFill>
            <a:prstDash val="solid"/>
            <a:headEnd type="none" w="sm" len="sm"/>
            <a:tailEnd type="none" w="sm" len="sm"/>
          </a:ln>
        </p:spPr>
        <p:txBody>
          <a:bodyPr/>
          <a:lstStyle/>
          <a:p>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BEA99DB2-68CB-481A-5B87-7F4655EBBC82}"/>
              </a:ext>
            </a:extLst>
          </p:cNvPr>
          <p:cNvSpPr/>
          <p:nvPr/>
        </p:nvSpPr>
        <p:spPr>
          <a:xfrm>
            <a:off x="-413295" y="-241802"/>
            <a:ext cx="19114591" cy="10770604"/>
          </a:xfrm>
          <a:custGeom>
            <a:avLst/>
            <a:gdLst/>
            <a:ahLst/>
            <a:cxnLst/>
            <a:rect l="l" t="t" r="r" b="b"/>
            <a:pathLst>
              <a:path w="19114591" h="10770604">
                <a:moveTo>
                  <a:pt x="0" y="0"/>
                </a:moveTo>
                <a:lnTo>
                  <a:pt x="19114590" y="0"/>
                </a:lnTo>
                <a:lnTo>
                  <a:pt x="19114590" y="10770604"/>
                </a:lnTo>
                <a:lnTo>
                  <a:pt x="0" y="10770604"/>
                </a:lnTo>
                <a:lnTo>
                  <a:pt x="0" y="0"/>
                </a:lnTo>
                <a:close/>
              </a:path>
            </a:pathLst>
          </a:custGeom>
          <a:blipFill>
            <a:blip r:embed="rId2">
              <a:alphaModFix amt="44999"/>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4" name="TextBox 3">
            <a:extLst>
              <a:ext uri="{FF2B5EF4-FFF2-40B4-BE49-F238E27FC236}">
                <a16:creationId xmlns:a16="http://schemas.microsoft.com/office/drawing/2014/main" id="{6F3C1094-BE67-BBF3-6729-0633634C2E44}"/>
              </a:ext>
            </a:extLst>
          </p:cNvPr>
          <p:cNvSpPr txBox="1"/>
          <p:nvPr/>
        </p:nvSpPr>
        <p:spPr>
          <a:xfrm>
            <a:off x="914400" y="647700"/>
            <a:ext cx="16992600" cy="461665"/>
          </a:xfrm>
          <a:prstGeom prst="rect">
            <a:avLst/>
          </a:prstGeom>
          <a:noFill/>
        </p:spPr>
        <p:txBody>
          <a:bodyPr wrap="square" rtlCol="0">
            <a:spAutoFit/>
          </a:bodyPr>
          <a:lstStyle/>
          <a:p>
            <a:pPr algn="ctr"/>
            <a:r>
              <a:rPr lang="en-IN" sz="2400" dirty="0">
                <a:solidFill>
                  <a:schemeClr val="bg2"/>
                </a:solidFill>
                <a:latin typeface="Michroma" panose="020B0604020202020204" charset="0"/>
                <a:ea typeface="Michroma" panose="020B0604020202020204" charset="0"/>
              </a:rPr>
              <a:t>DISTRIBUTION AND DENSITY CURVE</a:t>
            </a:r>
          </a:p>
        </p:txBody>
      </p:sp>
      <p:pic>
        <p:nvPicPr>
          <p:cNvPr id="6" name="Picture 5">
            <a:extLst>
              <a:ext uri="{FF2B5EF4-FFF2-40B4-BE49-F238E27FC236}">
                <a16:creationId xmlns:a16="http://schemas.microsoft.com/office/drawing/2014/main" id="{4AEE35FD-8A21-13DB-EAE3-662AA27A5D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536" y="1562100"/>
            <a:ext cx="16312928" cy="7924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811855"/>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txBody>
            <a:bodyPr/>
            <a:lstStyle/>
            <a:p>
              <a:endParaRPr lang="en-IN"/>
            </a:p>
          </p:txBody>
        </p:sp>
      </p:grpSp>
      <p:sp>
        <p:nvSpPr>
          <p:cNvPr id="5" name="Freeform 5"/>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N"/>
          </a:p>
        </p:txBody>
      </p:sp>
      <p:graphicFrame>
        <p:nvGraphicFramePr>
          <p:cNvPr id="7" name="Table 7"/>
          <p:cNvGraphicFramePr>
            <a:graphicFrameLocks noGrp="1"/>
          </p:cNvGraphicFramePr>
          <p:nvPr/>
        </p:nvGraphicFramePr>
        <p:xfrm>
          <a:off x="4302555" y="4265848"/>
          <a:ext cx="9682890" cy="5705474"/>
        </p:xfrm>
        <a:graphic>
          <a:graphicData uri="http://schemas.openxmlformats.org/drawingml/2006/table">
            <a:tbl>
              <a:tblPr/>
              <a:tblGrid>
                <a:gridCol w="5776362">
                  <a:extLst>
                    <a:ext uri="{9D8B030D-6E8A-4147-A177-3AD203B41FA5}">
                      <a16:colId xmlns:a16="http://schemas.microsoft.com/office/drawing/2014/main" val="20000"/>
                    </a:ext>
                  </a:extLst>
                </a:gridCol>
                <a:gridCol w="3906528">
                  <a:extLst>
                    <a:ext uri="{9D8B030D-6E8A-4147-A177-3AD203B41FA5}">
                      <a16:colId xmlns:a16="http://schemas.microsoft.com/office/drawing/2014/main" val="20001"/>
                    </a:ext>
                  </a:extLst>
                </a:gridCol>
              </a:tblGrid>
              <a:tr h="1074779">
                <a:tc>
                  <a:txBody>
                    <a:bodyPr/>
                    <a:lstStyle/>
                    <a:p>
                      <a:pPr algn="ctr">
                        <a:lnSpc>
                          <a:spcPts val="2799"/>
                        </a:lnSpc>
                        <a:defRPr/>
                      </a:pPr>
                      <a:r>
                        <a:rPr lang="en-US" sz="1999">
                          <a:solidFill>
                            <a:srgbClr val="000000"/>
                          </a:solidFill>
                          <a:latin typeface="Michroma Bold"/>
                        </a:rPr>
                        <a:t>Models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100"/>
                        </a:lnSpc>
                        <a:defRPr/>
                      </a:pPr>
                      <a:r>
                        <a:rPr lang="en-US" sz="1500">
                          <a:solidFill>
                            <a:srgbClr val="000000"/>
                          </a:solidFill>
                          <a:latin typeface="Michroma Bold"/>
                        </a:rPr>
                        <a:t>Accuracy (Percent)</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extLst>
                  <a:ext uri="{0D108BD9-81ED-4DB2-BD59-A6C34878D82A}">
                    <a16:rowId xmlns:a16="http://schemas.microsoft.com/office/drawing/2014/main" val="10000"/>
                  </a:ext>
                </a:extLst>
              </a:tr>
              <a:tr h="926139">
                <a:tc>
                  <a:txBody>
                    <a:bodyPr/>
                    <a:lstStyle/>
                    <a:p>
                      <a:pPr algn="ctr">
                        <a:lnSpc>
                          <a:spcPts val="2100"/>
                        </a:lnSpc>
                        <a:defRPr/>
                      </a:pPr>
                      <a:r>
                        <a:rPr lang="en-US" sz="1500">
                          <a:solidFill>
                            <a:srgbClr val="000000"/>
                          </a:solidFill>
                          <a:latin typeface="Michroma"/>
                        </a:rPr>
                        <a:t>SVM (Linear Kernal)</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82.29 </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926139">
                <a:tc>
                  <a:txBody>
                    <a:bodyPr/>
                    <a:lstStyle/>
                    <a:p>
                      <a:pPr algn="ctr">
                        <a:lnSpc>
                          <a:spcPts val="2100"/>
                        </a:lnSpc>
                        <a:defRPr/>
                      </a:pPr>
                      <a:r>
                        <a:rPr lang="en-US" sz="1500">
                          <a:solidFill>
                            <a:srgbClr val="000000"/>
                          </a:solidFill>
                          <a:latin typeface="Michroma"/>
                        </a:rPr>
                        <a:t>Logistic Regression</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80.09</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926139">
                <a:tc>
                  <a:txBody>
                    <a:bodyPr/>
                    <a:lstStyle/>
                    <a:p>
                      <a:pPr algn="ctr">
                        <a:lnSpc>
                          <a:spcPts val="2100"/>
                        </a:lnSpc>
                        <a:defRPr/>
                      </a:pPr>
                      <a:r>
                        <a:rPr lang="en-US" sz="1500">
                          <a:solidFill>
                            <a:srgbClr val="000000"/>
                          </a:solidFill>
                          <a:latin typeface="Michroma"/>
                        </a:rPr>
                        <a:t>SVM (Radial Basis Function)</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68.75</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r h="926139">
                <a:tc>
                  <a:txBody>
                    <a:bodyPr/>
                    <a:lstStyle/>
                    <a:p>
                      <a:pPr algn="ctr">
                        <a:lnSpc>
                          <a:spcPts val="2100"/>
                        </a:lnSpc>
                        <a:defRPr/>
                      </a:pPr>
                      <a:r>
                        <a:rPr lang="en-US" sz="1500">
                          <a:solidFill>
                            <a:srgbClr val="000000"/>
                          </a:solidFill>
                          <a:latin typeface="Michroma"/>
                        </a:rPr>
                        <a:t>Decision Tree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75</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4"/>
                  </a:ext>
                </a:extLst>
              </a:tr>
              <a:tr h="926139">
                <a:tc>
                  <a:txBody>
                    <a:bodyPr/>
                    <a:lstStyle/>
                    <a:p>
                      <a:pPr algn="ctr">
                        <a:lnSpc>
                          <a:spcPts val="2100"/>
                        </a:lnSpc>
                        <a:defRPr/>
                      </a:pPr>
                      <a:r>
                        <a:rPr lang="en-US" sz="1500">
                          <a:solidFill>
                            <a:srgbClr val="000000"/>
                          </a:solidFill>
                          <a:latin typeface="Michroma"/>
                        </a:rPr>
                        <a:t>Random Forest</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72.91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5"/>
                  </a:ext>
                </a:extLst>
              </a:tr>
            </a:tbl>
          </a:graphicData>
        </a:graphic>
      </p:graphicFrame>
      <p:sp>
        <p:nvSpPr>
          <p:cNvPr id="8" name="TextBox 8"/>
          <p:cNvSpPr txBox="1"/>
          <p:nvPr/>
        </p:nvSpPr>
        <p:spPr>
          <a:xfrm>
            <a:off x="2478222" y="1164534"/>
            <a:ext cx="12755612" cy="1085850"/>
          </a:xfrm>
          <a:prstGeom prst="rect">
            <a:avLst/>
          </a:prstGeom>
        </p:spPr>
        <p:txBody>
          <a:bodyPr lIns="0" tIns="0" rIns="0" bIns="0" rtlCol="0" anchor="t">
            <a:spAutoFit/>
          </a:bodyPr>
          <a:lstStyle/>
          <a:p>
            <a:pPr algn="ctr">
              <a:lnSpc>
                <a:spcPts val="8640"/>
              </a:lnSpc>
              <a:spcBef>
                <a:spcPct val="0"/>
              </a:spcBef>
            </a:pPr>
            <a:r>
              <a:rPr lang="en-US" sz="7200">
                <a:solidFill>
                  <a:srgbClr val="FFFFFF"/>
                </a:solidFill>
                <a:latin typeface="Michroma Bold"/>
              </a:rPr>
              <a:t>Experimental Results</a:t>
            </a:r>
          </a:p>
        </p:txBody>
      </p:sp>
      <p:sp>
        <p:nvSpPr>
          <p:cNvPr id="9" name="TextBox 9"/>
          <p:cNvSpPr txBox="1"/>
          <p:nvPr/>
        </p:nvSpPr>
        <p:spPr>
          <a:xfrm>
            <a:off x="2006154" y="2681712"/>
            <a:ext cx="14275693" cy="1358791"/>
          </a:xfrm>
          <a:prstGeom prst="rect">
            <a:avLst/>
          </a:prstGeom>
        </p:spPr>
        <p:txBody>
          <a:bodyPr lIns="0" tIns="0" rIns="0" bIns="0" rtlCol="0" anchor="t">
            <a:spAutoFit/>
          </a:bodyPr>
          <a:lstStyle/>
          <a:p>
            <a:pPr algn="ctr">
              <a:lnSpc>
                <a:spcPts val="5418"/>
              </a:lnSpc>
              <a:spcBef>
                <a:spcPct val="0"/>
              </a:spcBef>
            </a:pPr>
            <a:r>
              <a:rPr lang="en-US" sz="4515">
                <a:solidFill>
                  <a:srgbClr val="FFFFFF"/>
                </a:solidFill>
                <a:latin typeface="DM Sans Bold"/>
              </a:rPr>
              <a:t>Accuracy Scores without using Hyperparameter Search (Random Selection)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811855"/>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txBody>
            <a:bodyPr/>
            <a:lstStyle/>
            <a:p>
              <a:endParaRPr lang="en-IN"/>
            </a:p>
          </p:txBody>
        </p:sp>
      </p:grpSp>
      <p:sp>
        <p:nvSpPr>
          <p:cNvPr id="5" name="Freeform 5"/>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N"/>
          </a:p>
        </p:txBody>
      </p:sp>
      <p:graphicFrame>
        <p:nvGraphicFramePr>
          <p:cNvPr id="7" name="Table 7"/>
          <p:cNvGraphicFramePr>
            <a:graphicFrameLocks noGrp="1"/>
          </p:cNvGraphicFramePr>
          <p:nvPr/>
        </p:nvGraphicFramePr>
        <p:xfrm>
          <a:off x="3582582" y="4478653"/>
          <a:ext cx="10546891" cy="4124325"/>
        </p:xfrm>
        <a:graphic>
          <a:graphicData uri="http://schemas.openxmlformats.org/drawingml/2006/table">
            <a:tbl>
              <a:tblPr/>
              <a:tblGrid>
                <a:gridCol w="6661126">
                  <a:extLst>
                    <a:ext uri="{9D8B030D-6E8A-4147-A177-3AD203B41FA5}">
                      <a16:colId xmlns:a16="http://schemas.microsoft.com/office/drawing/2014/main" val="20000"/>
                    </a:ext>
                  </a:extLst>
                </a:gridCol>
                <a:gridCol w="3885765">
                  <a:extLst>
                    <a:ext uri="{9D8B030D-6E8A-4147-A177-3AD203B41FA5}">
                      <a16:colId xmlns:a16="http://schemas.microsoft.com/office/drawing/2014/main" val="20001"/>
                    </a:ext>
                  </a:extLst>
                </a:gridCol>
              </a:tblGrid>
              <a:tr h="1039374">
                <a:tc>
                  <a:txBody>
                    <a:bodyPr/>
                    <a:lstStyle/>
                    <a:p>
                      <a:pPr algn="ctr">
                        <a:lnSpc>
                          <a:spcPts val="2799"/>
                        </a:lnSpc>
                        <a:defRPr/>
                      </a:pPr>
                      <a:r>
                        <a:rPr lang="en-US" sz="1999">
                          <a:solidFill>
                            <a:srgbClr val="000000"/>
                          </a:solidFill>
                          <a:latin typeface="Michroma Bold"/>
                        </a:rPr>
                        <a:t>Parameters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100"/>
                        </a:lnSpc>
                        <a:defRPr/>
                      </a:pPr>
                      <a:r>
                        <a:rPr lang="en-US" sz="1500">
                          <a:solidFill>
                            <a:srgbClr val="000000"/>
                          </a:solidFill>
                          <a:latin typeface="Michroma Bold"/>
                        </a:rPr>
                        <a:t>Values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extLst>
                  <a:ext uri="{0D108BD9-81ED-4DB2-BD59-A6C34878D82A}">
                    <a16:rowId xmlns:a16="http://schemas.microsoft.com/office/drawing/2014/main" val="10000"/>
                  </a:ext>
                </a:extLst>
              </a:tr>
              <a:tr h="1028317">
                <a:tc>
                  <a:txBody>
                    <a:bodyPr/>
                    <a:lstStyle/>
                    <a:p>
                      <a:pPr algn="ctr">
                        <a:lnSpc>
                          <a:spcPts val="2100"/>
                        </a:lnSpc>
                        <a:defRPr/>
                      </a:pPr>
                      <a:r>
                        <a:rPr lang="en-US" sz="1500">
                          <a:solidFill>
                            <a:srgbClr val="000000"/>
                          </a:solidFill>
                          <a:latin typeface="Michroma"/>
                        </a:rPr>
                        <a:t>Cost Parameter</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100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1028317">
                <a:tc>
                  <a:txBody>
                    <a:bodyPr/>
                    <a:lstStyle/>
                    <a:p>
                      <a:pPr algn="ctr">
                        <a:lnSpc>
                          <a:spcPts val="2100"/>
                        </a:lnSpc>
                        <a:defRPr/>
                      </a:pPr>
                      <a:r>
                        <a:rPr lang="en-US" sz="1500">
                          <a:solidFill>
                            <a:srgbClr val="000000"/>
                          </a:solidFill>
                          <a:latin typeface="Michroma"/>
                        </a:rPr>
                        <a:t>Gamma</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0.1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1028317">
                <a:tc>
                  <a:txBody>
                    <a:bodyPr/>
                    <a:lstStyle/>
                    <a:p>
                      <a:pPr algn="ctr">
                        <a:lnSpc>
                          <a:spcPts val="2100"/>
                        </a:lnSpc>
                        <a:defRPr/>
                      </a:pPr>
                      <a:r>
                        <a:rPr lang="en-US" sz="1500">
                          <a:solidFill>
                            <a:srgbClr val="000000"/>
                          </a:solidFill>
                          <a:latin typeface="Michroma"/>
                        </a:rPr>
                        <a:t>Kernel</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Linear</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bl>
          </a:graphicData>
        </a:graphic>
      </p:graphicFrame>
      <p:sp>
        <p:nvSpPr>
          <p:cNvPr id="8" name="TextBox 8"/>
          <p:cNvSpPr txBox="1"/>
          <p:nvPr/>
        </p:nvSpPr>
        <p:spPr>
          <a:xfrm>
            <a:off x="2478222" y="1164534"/>
            <a:ext cx="12755612" cy="1085850"/>
          </a:xfrm>
          <a:prstGeom prst="rect">
            <a:avLst/>
          </a:prstGeom>
        </p:spPr>
        <p:txBody>
          <a:bodyPr lIns="0" tIns="0" rIns="0" bIns="0" rtlCol="0" anchor="t">
            <a:spAutoFit/>
          </a:bodyPr>
          <a:lstStyle/>
          <a:p>
            <a:pPr algn="ctr">
              <a:lnSpc>
                <a:spcPts val="8640"/>
              </a:lnSpc>
              <a:spcBef>
                <a:spcPct val="0"/>
              </a:spcBef>
            </a:pPr>
            <a:r>
              <a:rPr lang="en-US" sz="7200">
                <a:solidFill>
                  <a:srgbClr val="FFFFFF"/>
                </a:solidFill>
                <a:latin typeface="Michroma Bold"/>
              </a:rPr>
              <a:t>Experimental Results</a:t>
            </a:r>
          </a:p>
        </p:txBody>
      </p:sp>
      <p:sp>
        <p:nvSpPr>
          <p:cNvPr id="9" name="TextBox 9"/>
          <p:cNvSpPr txBox="1"/>
          <p:nvPr/>
        </p:nvSpPr>
        <p:spPr>
          <a:xfrm>
            <a:off x="2006154" y="2681712"/>
            <a:ext cx="14275693" cy="684158"/>
          </a:xfrm>
          <a:prstGeom prst="rect">
            <a:avLst/>
          </a:prstGeom>
        </p:spPr>
        <p:txBody>
          <a:bodyPr lIns="0" tIns="0" rIns="0" bIns="0" rtlCol="0" anchor="t">
            <a:spAutoFit/>
          </a:bodyPr>
          <a:lstStyle/>
          <a:p>
            <a:pPr algn="ctr">
              <a:lnSpc>
                <a:spcPts val="5418"/>
              </a:lnSpc>
              <a:spcBef>
                <a:spcPct val="0"/>
              </a:spcBef>
            </a:pPr>
            <a:r>
              <a:rPr lang="en-US" sz="4515">
                <a:solidFill>
                  <a:srgbClr val="FFFFFF"/>
                </a:solidFill>
                <a:latin typeface="DM Sans Bold"/>
              </a:rPr>
              <a:t>Grid Search Result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811855"/>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txBody>
            <a:bodyPr/>
            <a:lstStyle/>
            <a:p>
              <a:endParaRPr lang="en-IN"/>
            </a:p>
          </p:txBody>
        </p:sp>
      </p:grpSp>
      <p:sp>
        <p:nvSpPr>
          <p:cNvPr id="5" name="Freeform 5"/>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N"/>
          </a:p>
        </p:txBody>
      </p:sp>
      <p:graphicFrame>
        <p:nvGraphicFramePr>
          <p:cNvPr id="7" name="Table 7"/>
          <p:cNvGraphicFramePr>
            <a:graphicFrameLocks noGrp="1"/>
          </p:cNvGraphicFramePr>
          <p:nvPr/>
        </p:nvGraphicFramePr>
        <p:xfrm>
          <a:off x="3582582" y="4478653"/>
          <a:ext cx="10546891" cy="4114800"/>
        </p:xfrm>
        <a:graphic>
          <a:graphicData uri="http://schemas.openxmlformats.org/drawingml/2006/table">
            <a:tbl>
              <a:tblPr/>
              <a:tblGrid>
                <a:gridCol w="6661126">
                  <a:extLst>
                    <a:ext uri="{9D8B030D-6E8A-4147-A177-3AD203B41FA5}">
                      <a16:colId xmlns:a16="http://schemas.microsoft.com/office/drawing/2014/main" val="20000"/>
                    </a:ext>
                  </a:extLst>
                </a:gridCol>
                <a:gridCol w="3885765">
                  <a:extLst>
                    <a:ext uri="{9D8B030D-6E8A-4147-A177-3AD203B41FA5}">
                      <a16:colId xmlns:a16="http://schemas.microsoft.com/office/drawing/2014/main" val="20001"/>
                    </a:ext>
                  </a:extLst>
                </a:gridCol>
              </a:tblGrid>
              <a:tr h="1028700">
                <a:tc>
                  <a:txBody>
                    <a:bodyPr/>
                    <a:lstStyle/>
                    <a:p>
                      <a:pPr algn="ctr">
                        <a:lnSpc>
                          <a:spcPts val="2519"/>
                        </a:lnSpc>
                        <a:defRPr/>
                      </a:pPr>
                      <a:r>
                        <a:rPr lang="en-US" sz="1799">
                          <a:solidFill>
                            <a:srgbClr val="000000"/>
                          </a:solidFill>
                          <a:latin typeface="Michroma"/>
                        </a:rPr>
                        <a:t>Class 0 Data points before SMOTE+ENN</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148</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0"/>
                  </a:ext>
                </a:extLst>
              </a:tr>
              <a:tr h="1028700">
                <a:tc>
                  <a:txBody>
                    <a:bodyPr/>
                    <a:lstStyle/>
                    <a:p>
                      <a:pPr algn="ctr">
                        <a:lnSpc>
                          <a:spcPts val="2519"/>
                        </a:lnSpc>
                        <a:defRPr/>
                      </a:pPr>
                      <a:r>
                        <a:rPr lang="en-US" sz="1799">
                          <a:solidFill>
                            <a:srgbClr val="000000"/>
                          </a:solidFill>
                          <a:latin typeface="Michroma"/>
                        </a:rPr>
                        <a:t>Class 1 Data points before SMOTE+ENN</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332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1028700">
                <a:tc>
                  <a:txBody>
                    <a:bodyPr/>
                    <a:lstStyle/>
                    <a:p>
                      <a:pPr algn="ctr">
                        <a:lnSpc>
                          <a:spcPts val="2519"/>
                        </a:lnSpc>
                        <a:defRPr/>
                      </a:pPr>
                      <a:r>
                        <a:rPr lang="en-US" sz="1799">
                          <a:solidFill>
                            <a:srgbClr val="000000"/>
                          </a:solidFill>
                          <a:latin typeface="Michroma"/>
                        </a:rPr>
                        <a:t>Class 0 Data points after SMOTE+ENN</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179</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1028700">
                <a:tc>
                  <a:txBody>
                    <a:bodyPr/>
                    <a:lstStyle/>
                    <a:p>
                      <a:pPr algn="ctr">
                        <a:lnSpc>
                          <a:spcPts val="2519"/>
                        </a:lnSpc>
                        <a:defRPr/>
                      </a:pPr>
                      <a:r>
                        <a:rPr lang="en-US" sz="1799">
                          <a:solidFill>
                            <a:srgbClr val="000000"/>
                          </a:solidFill>
                          <a:latin typeface="Michroma"/>
                        </a:rPr>
                        <a:t>Class 1 Data points after SMOTE+ENN</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180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bl>
          </a:graphicData>
        </a:graphic>
      </p:graphicFrame>
      <p:sp>
        <p:nvSpPr>
          <p:cNvPr id="8" name="TextBox 8"/>
          <p:cNvSpPr txBox="1"/>
          <p:nvPr/>
        </p:nvSpPr>
        <p:spPr>
          <a:xfrm>
            <a:off x="1459344" y="1164534"/>
            <a:ext cx="14793367" cy="1085850"/>
          </a:xfrm>
          <a:prstGeom prst="rect">
            <a:avLst/>
          </a:prstGeom>
        </p:spPr>
        <p:txBody>
          <a:bodyPr lIns="0" tIns="0" rIns="0" bIns="0" rtlCol="0" anchor="t">
            <a:spAutoFit/>
          </a:bodyPr>
          <a:lstStyle/>
          <a:p>
            <a:pPr algn="ctr">
              <a:lnSpc>
                <a:spcPts val="8640"/>
              </a:lnSpc>
              <a:spcBef>
                <a:spcPct val="0"/>
              </a:spcBef>
            </a:pPr>
            <a:r>
              <a:rPr lang="en-US" sz="7200">
                <a:solidFill>
                  <a:srgbClr val="FFFFFF"/>
                </a:solidFill>
                <a:latin typeface="Michroma Bold"/>
              </a:rPr>
              <a:t>Class Imbalance Removal</a:t>
            </a:r>
          </a:p>
        </p:txBody>
      </p:sp>
      <p:sp>
        <p:nvSpPr>
          <p:cNvPr id="9" name="TextBox 9"/>
          <p:cNvSpPr txBox="1"/>
          <p:nvPr/>
        </p:nvSpPr>
        <p:spPr>
          <a:xfrm>
            <a:off x="2006154" y="2681712"/>
            <a:ext cx="14275693" cy="684158"/>
          </a:xfrm>
          <a:prstGeom prst="rect">
            <a:avLst/>
          </a:prstGeom>
        </p:spPr>
        <p:txBody>
          <a:bodyPr lIns="0" tIns="0" rIns="0" bIns="0" rtlCol="0" anchor="t">
            <a:spAutoFit/>
          </a:bodyPr>
          <a:lstStyle/>
          <a:p>
            <a:pPr algn="ctr">
              <a:lnSpc>
                <a:spcPts val="5418"/>
              </a:lnSpc>
              <a:spcBef>
                <a:spcPct val="0"/>
              </a:spcBef>
            </a:pPr>
            <a:r>
              <a:rPr lang="en-US" sz="4515">
                <a:solidFill>
                  <a:srgbClr val="FFFFFF"/>
                </a:solidFill>
                <a:latin typeface="DM Sans Bold"/>
              </a:rPr>
              <a:t>SMOTE + ENN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811855"/>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txBody>
            <a:bodyPr/>
            <a:lstStyle/>
            <a:p>
              <a:endParaRPr lang="en-IN"/>
            </a:p>
          </p:txBody>
        </p:sp>
      </p:grpSp>
      <p:sp>
        <p:nvSpPr>
          <p:cNvPr id="5" name="Freeform 5"/>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N"/>
          </a:p>
        </p:txBody>
      </p:sp>
      <p:graphicFrame>
        <p:nvGraphicFramePr>
          <p:cNvPr id="7" name="Table 7"/>
          <p:cNvGraphicFramePr>
            <a:graphicFrameLocks noGrp="1"/>
          </p:cNvGraphicFramePr>
          <p:nvPr/>
        </p:nvGraphicFramePr>
        <p:xfrm>
          <a:off x="3582582" y="4478653"/>
          <a:ext cx="10546891" cy="4276725"/>
        </p:xfrm>
        <a:graphic>
          <a:graphicData uri="http://schemas.openxmlformats.org/drawingml/2006/table">
            <a:tbl>
              <a:tblPr/>
              <a:tblGrid>
                <a:gridCol w="6661126">
                  <a:extLst>
                    <a:ext uri="{9D8B030D-6E8A-4147-A177-3AD203B41FA5}">
                      <a16:colId xmlns:a16="http://schemas.microsoft.com/office/drawing/2014/main" val="20000"/>
                    </a:ext>
                  </a:extLst>
                </a:gridCol>
                <a:gridCol w="3885765">
                  <a:extLst>
                    <a:ext uri="{9D8B030D-6E8A-4147-A177-3AD203B41FA5}">
                      <a16:colId xmlns:a16="http://schemas.microsoft.com/office/drawing/2014/main" val="20001"/>
                    </a:ext>
                  </a:extLst>
                </a:gridCol>
              </a:tblGrid>
              <a:tr h="1033450">
                <a:tc>
                  <a:txBody>
                    <a:bodyPr/>
                    <a:lstStyle/>
                    <a:p>
                      <a:pPr algn="ctr">
                        <a:lnSpc>
                          <a:spcPts val="2799"/>
                        </a:lnSpc>
                        <a:defRPr/>
                      </a:pPr>
                      <a:r>
                        <a:rPr lang="en-US" sz="1999">
                          <a:solidFill>
                            <a:srgbClr val="000000"/>
                          </a:solidFill>
                          <a:latin typeface="Michroma Bold"/>
                        </a:rPr>
                        <a:t>Condition</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100"/>
                        </a:lnSpc>
                        <a:defRPr/>
                      </a:pPr>
                      <a:r>
                        <a:rPr lang="en-US" sz="1500">
                          <a:solidFill>
                            <a:srgbClr val="000000"/>
                          </a:solidFill>
                          <a:latin typeface="Michroma Bold"/>
                        </a:rPr>
                        <a:t>Accuracy</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extLst>
                  <a:ext uri="{0D108BD9-81ED-4DB2-BD59-A6C34878D82A}">
                    <a16:rowId xmlns:a16="http://schemas.microsoft.com/office/drawing/2014/main" val="10000"/>
                  </a:ext>
                </a:extLst>
              </a:tr>
              <a:tr h="1022456">
                <a:tc>
                  <a:txBody>
                    <a:bodyPr/>
                    <a:lstStyle/>
                    <a:p>
                      <a:pPr algn="ctr">
                        <a:lnSpc>
                          <a:spcPts val="2100"/>
                        </a:lnSpc>
                        <a:defRPr/>
                      </a:pPr>
                      <a:r>
                        <a:rPr lang="en-US" sz="1500">
                          <a:solidFill>
                            <a:srgbClr val="000000"/>
                          </a:solidFill>
                          <a:latin typeface="Michroma"/>
                        </a:rPr>
                        <a:t>Accuracy Before Using Grid Search</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80.29</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1022456">
                <a:tc>
                  <a:txBody>
                    <a:bodyPr/>
                    <a:lstStyle/>
                    <a:p>
                      <a:pPr algn="ctr">
                        <a:lnSpc>
                          <a:spcPts val="2100"/>
                        </a:lnSpc>
                        <a:defRPr/>
                      </a:pPr>
                      <a:r>
                        <a:rPr lang="en-US" sz="1500">
                          <a:solidFill>
                            <a:srgbClr val="000000"/>
                          </a:solidFill>
                          <a:latin typeface="Michroma"/>
                        </a:rPr>
                        <a:t>Accuracy After Using Grid Search</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82.29</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1198363">
                <a:tc>
                  <a:txBody>
                    <a:bodyPr/>
                    <a:lstStyle/>
                    <a:p>
                      <a:pPr algn="ctr">
                        <a:lnSpc>
                          <a:spcPts val="2100"/>
                        </a:lnSpc>
                        <a:defRPr/>
                      </a:pPr>
                      <a:r>
                        <a:rPr lang="en-US" sz="1500">
                          <a:solidFill>
                            <a:srgbClr val="000000"/>
                          </a:solidFill>
                          <a:latin typeface="Michroma"/>
                        </a:rPr>
                        <a:t>Accuracy After Using SMOTE + ENN and Grid Search</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84.29</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bl>
          </a:graphicData>
        </a:graphic>
      </p:graphicFrame>
      <p:sp>
        <p:nvSpPr>
          <p:cNvPr id="8" name="TextBox 8"/>
          <p:cNvSpPr txBox="1"/>
          <p:nvPr/>
        </p:nvSpPr>
        <p:spPr>
          <a:xfrm>
            <a:off x="2478222" y="1164534"/>
            <a:ext cx="12755612" cy="1085850"/>
          </a:xfrm>
          <a:prstGeom prst="rect">
            <a:avLst/>
          </a:prstGeom>
        </p:spPr>
        <p:txBody>
          <a:bodyPr lIns="0" tIns="0" rIns="0" bIns="0" rtlCol="0" anchor="t">
            <a:spAutoFit/>
          </a:bodyPr>
          <a:lstStyle/>
          <a:p>
            <a:pPr algn="ctr">
              <a:lnSpc>
                <a:spcPts val="8640"/>
              </a:lnSpc>
              <a:spcBef>
                <a:spcPct val="0"/>
              </a:spcBef>
            </a:pPr>
            <a:r>
              <a:rPr lang="en-US" sz="7200">
                <a:solidFill>
                  <a:srgbClr val="FFFFFF"/>
                </a:solidFill>
                <a:latin typeface="Michroma Bold"/>
              </a:rPr>
              <a:t>Experimental Results</a:t>
            </a:r>
          </a:p>
        </p:txBody>
      </p:sp>
      <p:sp>
        <p:nvSpPr>
          <p:cNvPr id="9" name="TextBox 9"/>
          <p:cNvSpPr txBox="1"/>
          <p:nvPr/>
        </p:nvSpPr>
        <p:spPr>
          <a:xfrm>
            <a:off x="2006154" y="2681712"/>
            <a:ext cx="14275693" cy="684158"/>
          </a:xfrm>
          <a:prstGeom prst="rect">
            <a:avLst/>
          </a:prstGeom>
        </p:spPr>
        <p:txBody>
          <a:bodyPr lIns="0" tIns="0" rIns="0" bIns="0" rtlCol="0" anchor="t">
            <a:spAutoFit/>
          </a:bodyPr>
          <a:lstStyle/>
          <a:p>
            <a:pPr algn="ctr">
              <a:lnSpc>
                <a:spcPts val="5418"/>
              </a:lnSpc>
              <a:spcBef>
                <a:spcPct val="0"/>
              </a:spcBef>
            </a:pPr>
            <a:r>
              <a:rPr lang="en-US" sz="4515">
                <a:solidFill>
                  <a:srgbClr val="FFFFFF"/>
                </a:solidFill>
                <a:latin typeface="DM Sans Bold"/>
              </a:rPr>
              <a:t>Accuracy Analysis of Linear SVM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811855"/>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txBody>
            <a:bodyPr/>
            <a:lstStyle/>
            <a:p>
              <a:endParaRPr lang="en-IN"/>
            </a:p>
          </p:txBody>
        </p:sp>
      </p:grpSp>
      <p:sp>
        <p:nvSpPr>
          <p:cNvPr id="5" name="Freeform 5"/>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N"/>
          </a:p>
        </p:txBody>
      </p:sp>
      <p:graphicFrame>
        <p:nvGraphicFramePr>
          <p:cNvPr id="7" name="Table 7"/>
          <p:cNvGraphicFramePr>
            <a:graphicFrameLocks noGrp="1"/>
          </p:cNvGraphicFramePr>
          <p:nvPr/>
        </p:nvGraphicFramePr>
        <p:xfrm>
          <a:off x="4118572" y="4910278"/>
          <a:ext cx="10050855" cy="2695575"/>
        </p:xfrm>
        <a:graphic>
          <a:graphicData uri="http://schemas.openxmlformats.org/drawingml/2006/table">
            <a:tbl>
              <a:tblPr/>
              <a:tblGrid>
                <a:gridCol w="3350285">
                  <a:extLst>
                    <a:ext uri="{9D8B030D-6E8A-4147-A177-3AD203B41FA5}">
                      <a16:colId xmlns:a16="http://schemas.microsoft.com/office/drawing/2014/main" val="20000"/>
                    </a:ext>
                  </a:extLst>
                </a:gridCol>
                <a:gridCol w="3350285">
                  <a:extLst>
                    <a:ext uri="{9D8B030D-6E8A-4147-A177-3AD203B41FA5}">
                      <a16:colId xmlns:a16="http://schemas.microsoft.com/office/drawing/2014/main" val="20001"/>
                    </a:ext>
                  </a:extLst>
                </a:gridCol>
                <a:gridCol w="3350285">
                  <a:extLst>
                    <a:ext uri="{9D8B030D-6E8A-4147-A177-3AD203B41FA5}">
                      <a16:colId xmlns:a16="http://schemas.microsoft.com/office/drawing/2014/main" val="20002"/>
                    </a:ext>
                  </a:extLst>
                </a:gridCol>
              </a:tblGrid>
              <a:tr h="898525">
                <a:tc>
                  <a:txBody>
                    <a:bodyPr/>
                    <a:lstStyle/>
                    <a:p>
                      <a:pPr algn="ctr">
                        <a:lnSpc>
                          <a:spcPts val="2100"/>
                        </a:lnSpc>
                        <a:defRPr/>
                      </a:pPr>
                      <a:r>
                        <a:rPr lang="en-US" sz="1500">
                          <a:solidFill>
                            <a:srgbClr val="000000"/>
                          </a:solidFill>
                          <a:latin typeface="Michroma"/>
                        </a:rPr>
                        <a:t>Confusion Matrix</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Predicted YES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Michroma"/>
                        </a:rPr>
                        <a:t>Predicted NO</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0"/>
                  </a:ext>
                </a:extLst>
              </a:tr>
              <a:tr h="898525">
                <a:tc>
                  <a:txBody>
                    <a:bodyPr/>
                    <a:lstStyle/>
                    <a:p>
                      <a:pPr algn="ctr">
                        <a:lnSpc>
                          <a:spcPts val="2100"/>
                        </a:lnSpc>
                        <a:defRPr/>
                      </a:pPr>
                      <a:r>
                        <a:rPr lang="en-US" sz="1500">
                          <a:solidFill>
                            <a:srgbClr val="000000"/>
                          </a:solidFill>
                          <a:latin typeface="Michroma"/>
                        </a:rPr>
                        <a:t>Actual YES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27</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Michroma"/>
                        </a:rPr>
                        <a:t>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898525">
                <a:tc>
                  <a:txBody>
                    <a:bodyPr/>
                    <a:lstStyle/>
                    <a:p>
                      <a:pPr algn="ctr">
                        <a:lnSpc>
                          <a:spcPts val="2100"/>
                        </a:lnSpc>
                        <a:defRPr/>
                      </a:pPr>
                      <a:r>
                        <a:rPr lang="en-US" sz="1500">
                          <a:solidFill>
                            <a:srgbClr val="000000"/>
                          </a:solidFill>
                          <a:latin typeface="Michroma"/>
                        </a:rPr>
                        <a:t>Actual NO</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11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Michroma"/>
                        </a:rPr>
                        <a:t>32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bl>
          </a:graphicData>
        </a:graphic>
      </p:graphicFrame>
      <p:sp>
        <p:nvSpPr>
          <p:cNvPr id="8" name="TextBox 8"/>
          <p:cNvSpPr txBox="1"/>
          <p:nvPr/>
        </p:nvSpPr>
        <p:spPr>
          <a:xfrm>
            <a:off x="2478222" y="735655"/>
            <a:ext cx="12755612" cy="1085850"/>
          </a:xfrm>
          <a:prstGeom prst="rect">
            <a:avLst/>
          </a:prstGeom>
        </p:spPr>
        <p:txBody>
          <a:bodyPr lIns="0" tIns="0" rIns="0" bIns="0" rtlCol="0" anchor="t">
            <a:spAutoFit/>
          </a:bodyPr>
          <a:lstStyle/>
          <a:p>
            <a:pPr algn="ctr">
              <a:lnSpc>
                <a:spcPts val="8640"/>
              </a:lnSpc>
              <a:spcBef>
                <a:spcPct val="0"/>
              </a:spcBef>
            </a:pPr>
            <a:r>
              <a:rPr lang="en-US" sz="7200">
                <a:solidFill>
                  <a:srgbClr val="FFFFFF"/>
                </a:solidFill>
                <a:latin typeface="Michroma Bold"/>
              </a:rPr>
              <a:t>Experimental Results</a:t>
            </a:r>
          </a:p>
        </p:txBody>
      </p:sp>
      <p:sp>
        <p:nvSpPr>
          <p:cNvPr id="9" name="TextBox 9"/>
          <p:cNvSpPr txBox="1"/>
          <p:nvPr/>
        </p:nvSpPr>
        <p:spPr>
          <a:xfrm>
            <a:off x="2006154" y="2208746"/>
            <a:ext cx="14275693" cy="684158"/>
          </a:xfrm>
          <a:prstGeom prst="rect">
            <a:avLst/>
          </a:prstGeom>
        </p:spPr>
        <p:txBody>
          <a:bodyPr lIns="0" tIns="0" rIns="0" bIns="0" rtlCol="0" anchor="t">
            <a:spAutoFit/>
          </a:bodyPr>
          <a:lstStyle/>
          <a:p>
            <a:pPr algn="ctr">
              <a:lnSpc>
                <a:spcPts val="5418"/>
              </a:lnSpc>
              <a:spcBef>
                <a:spcPct val="0"/>
              </a:spcBef>
            </a:pPr>
            <a:r>
              <a:rPr lang="en-US" sz="4515">
                <a:solidFill>
                  <a:srgbClr val="FFFFFF"/>
                </a:solidFill>
                <a:latin typeface="DM Sans Bold"/>
              </a:rPr>
              <a:t>Confusion Matrix</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811855"/>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txBody>
            <a:bodyPr/>
            <a:lstStyle/>
            <a:p>
              <a:endParaRPr lang="en-IN"/>
            </a:p>
          </p:txBody>
        </p:sp>
      </p:grpSp>
      <p:sp>
        <p:nvSpPr>
          <p:cNvPr id="5" name="Freeform 5"/>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N"/>
          </a:p>
        </p:txBody>
      </p:sp>
      <p:graphicFrame>
        <p:nvGraphicFramePr>
          <p:cNvPr id="7" name="Table 7"/>
          <p:cNvGraphicFramePr>
            <a:graphicFrameLocks noGrp="1"/>
          </p:cNvGraphicFramePr>
          <p:nvPr/>
        </p:nvGraphicFramePr>
        <p:xfrm>
          <a:off x="4118572" y="4910278"/>
          <a:ext cx="10050855" cy="2695575"/>
        </p:xfrm>
        <a:graphic>
          <a:graphicData uri="http://schemas.openxmlformats.org/drawingml/2006/table">
            <a:tbl>
              <a:tblPr/>
              <a:tblGrid>
                <a:gridCol w="2512714">
                  <a:extLst>
                    <a:ext uri="{9D8B030D-6E8A-4147-A177-3AD203B41FA5}">
                      <a16:colId xmlns:a16="http://schemas.microsoft.com/office/drawing/2014/main" val="20000"/>
                    </a:ext>
                  </a:extLst>
                </a:gridCol>
                <a:gridCol w="2512714">
                  <a:extLst>
                    <a:ext uri="{9D8B030D-6E8A-4147-A177-3AD203B41FA5}">
                      <a16:colId xmlns:a16="http://schemas.microsoft.com/office/drawing/2014/main" val="20001"/>
                    </a:ext>
                  </a:extLst>
                </a:gridCol>
                <a:gridCol w="2512714">
                  <a:extLst>
                    <a:ext uri="{9D8B030D-6E8A-4147-A177-3AD203B41FA5}">
                      <a16:colId xmlns:a16="http://schemas.microsoft.com/office/drawing/2014/main" val="20002"/>
                    </a:ext>
                  </a:extLst>
                </a:gridCol>
                <a:gridCol w="2512714">
                  <a:extLst>
                    <a:ext uri="{9D8B030D-6E8A-4147-A177-3AD203B41FA5}">
                      <a16:colId xmlns:a16="http://schemas.microsoft.com/office/drawing/2014/main" val="20003"/>
                    </a:ext>
                  </a:extLst>
                </a:gridCol>
              </a:tblGrid>
              <a:tr h="898525">
                <a:tc>
                  <a:txBody>
                    <a:bodyPr/>
                    <a:lstStyle/>
                    <a:p>
                      <a:pPr algn="ctr">
                        <a:lnSpc>
                          <a:spcPts val="2100"/>
                        </a:lnSpc>
                        <a:defRPr/>
                      </a:pPr>
                      <a:r>
                        <a:rPr lang="en-US" sz="1500">
                          <a:solidFill>
                            <a:srgbClr val="000000"/>
                          </a:solidFill>
                          <a:latin typeface="Michroma"/>
                        </a:rPr>
                        <a:t>Class</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Precision</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Michroma"/>
                        </a:rPr>
                        <a:t>Recall</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Michroma"/>
                        </a:rPr>
                        <a:t>F1 Score</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0"/>
                  </a:ext>
                </a:extLst>
              </a:tr>
              <a:tr h="898525">
                <a:tc>
                  <a:txBody>
                    <a:bodyPr/>
                    <a:lstStyle/>
                    <a:p>
                      <a:pPr algn="ctr">
                        <a:lnSpc>
                          <a:spcPts val="2100"/>
                        </a:lnSpc>
                        <a:defRPr/>
                      </a:pPr>
                      <a:r>
                        <a:rPr lang="en-US" sz="1500">
                          <a:solidFill>
                            <a:srgbClr val="000000"/>
                          </a:solidFill>
                          <a:latin typeface="Michroma"/>
                        </a:rPr>
                        <a:t>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0.71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Michroma"/>
                        </a:rPr>
                        <a:t>1..00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Michroma"/>
                        </a:rPr>
                        <a:t>0.83</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898525">
                <a:tc>
                  <a:txBody>
                    <a:bodyPr/>
                    <a:lstStyle/>
                    <a:p>
                      <a:pPr algn="ctr">
                        <a:lnSpc>
                          <a:spcPts val="2100"/>
                        </a:lnSpc>
                        <a:defRPr/>
                      </a:pPr>
                      <a:r>
                        <a:rPr lang="en-US" sz="1500">
                          <a:solidFill>
                            <a:srgbClr val="000000"/>
                          </a:solidFill>
                          <a:latin typeface="Michroma"/>
                        </a:rPr>
                        <a:t>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1.00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Michroma"/>
                        </a:rPr>
                        <a:t>0.74</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tc>
                  <a:txBody>
                    <a:bodyPr/>
                    <a:lstStyle/>
                    <a:p>
                      <a:pPr algn="ctr">
                        <a:lnSpc>
                          <a:spcPts val="2100"/>
                        </a:lnSpc>
                        <a:defRPr/>
                      </a:pPr>
                      <a:r>
                        <a:rPr lang="en-US" sz="1500">
                          <a:solidFill>
                            <a:srgbClr val="000000"/>
                          </a:solidFill>
                          <a:latin typeface="Michroma"/>
                        </a:rPr>
                        <a:t>0.85</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bl>
          </a:graphicData>
        </a:graphic>
      </p:graphicFrame>
      <p:sp>
        <p:nvSpPr>
          <p:cNvPr id="8" name="TextBox 8"/>
          <p:cNvSpPr txBox="1"/>
          <p:nvPr/>
        </p:nvSpPr>
        <p:spPr>
          <a:xfrm>
            <a:off x="2478222" y="735655"/>
            <a:ext cx="12755612" cy="1085850"/>
          </a:xfrm>
          <a:prstGeom prst="rect">
            <a:avLst/>
          </a:prstGeom>
        </p:spPr>
        <p:txBody>
          <a:bodyPr lIns="0" tIns="0" rIns="0" bIns="0" rtlCol="0" anchor="t">
            <a:spAutoFit/>
          </a:bodyPr>
          <a:lstStyle/>
          <a:p>
            <a:pPr algn="ctr">
              <a:lnSpc>
                <a:spcPts val="8640"/>
              </a:lnSpc>
              <a:spcBef>
                <a:spcPct val="0"/>
              </a:spcBef>
            </a:pPr>
            <a:r>
              <a:rPr lang="en-US" sz="7200">
                <a:solidFill>
                  <a:srgbClr val="FFFFFF"/>
                </a:solidFill>
                <a:latin typeface="Michroma Bold"/>
              </a:rPr>
              <a:t>Experimental Results</a:t>
            </a:r>
          </a:p>
        </p:txBody>
      </p:sp>
      <p:sp>
        <p:nvSpPr>
          <p:cNvPr id="9" name="TextBox 9"/>
          <p:cNvSpPr txBox="1"/>
          <p:nvPr/>
        </p:nvSpPr>
        <p:spPr>
          <a:xfrm>
            <a:off x="2006154" y="2208746"/>
            <a:ext cx="14275693" cy="684158"/>
          </a:xfrm>
          <a:prstGeom prst="rect">
            <a:avLst/>
          </a:prstGeom>
        </p:spPr>
        <p:txBody>
          <a:bodyPr lIns="0" tIns="0" rIns="0" bIns="0" rtlCol="0" anchor="t">
            <a:spAutoFit/>
          </a:bodyPr>
          <a:lstStyle/>
          <a:p>
            <a:pPr algn="ctr">
              <a:lnSpc>
                <a:spcPts val="5418"/>
              </a:lnSpc>
              <a:spcBef>
                <a:spcPct val="0"/>
              </a:spcBef>
            </a:pPr>
            <a:r>
              <a:rPr lang="en-US" sz="4515">
                <a:solidFill>
                  <a:srgbClr val="FFFFFF"/>
                </a:solidFill>
                <a:latin typeface="DM Sans Bold"/>
              </a:rPr>
              <a:t>Classification Report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2"/>
        </a:solidFill>
        <a:effectLst/>
      </p:bgPr>
    </p:bg>
    <p:spTree>
      <p:nvGrpSpPr>
        <p:cNvPr id="1" name=""/>
        <p:cNvGrpSpPr/>
        <p:nvPr/>
      </p:nvGrpSpPr>
      <p:grpSpPr>
        <a:xfrm>
          <a:off x="0" y="0"/>
          <a:ext cx="0" cy="0"/>
          <a:chOff x="0" y="0"/>
          <a:chExt cx="0" cy="0"/>
        </a:xfrm>
      </p:grpSpPr>
      <p:sp>
        <p:nvSpPr>
          <p:cNvPr id="2" name="Freeform 2"/>
          <p:cNvSpPr/>
          <p:nvPr/>
        </p:nvSpPr>
        <p:spPr>
          <a:xfrm>
            <a:off x="1028700" y="811855"/>
            <a:ext cx="453117" cy="433691"/>
          </a:xfrm>
          <a:custGeom>
            <a:avLst/>
            <a:gdLst/>
            <a:ahLst/>
            <a:cxnLst/>
            <a:rect l="l" t="t" r="r" b="b"/>
            <a:pathLst>
              <a:path w="453117" h="433691">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txBody>
            <a:bodyPr/>
            <a:lstStyle/>
            <a:p>
              <a:endParaRPr lang="en-IN"/>
            </a:p>
          </p:txBody>
        </p:sp>
      </p:grpSp>
      <p:sp>
        <p:nvSpPr>
          <p:cNvPr id="5" name="Freeform 5"/>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txBody>
          <a:bodyPr/>
          <a:lstStyle/>
          <a:p>
            <a:endParaRPr lang="en-IN"/>
          </a:p>
        </p:txBody>
      </p:sp>
      <p:graphicFrame>
        <p:nvGraphicFramePr>
          <p:cNvPr id="7" name="Table 7"/>
          <p:cNvGraphicFramePr>
            <a:graphicFrameLocks noGrp="1"/>
          </p:cNvGraphicFramePr>
          <p:nvPr/>
        </p:nvGraphicFramePr>
        <p:xfrm>
          <a:off x="4366549" y="3089717"/>
          <a:ext cx="10050855" cy="6667500"/>
        </p:xfrm>
        <a:graphic>
          <a:graphicData uri="http://schemas.openxmlformats.org/drawingml/2006/table">
            <a:tbl>
              <a:tblPr/>
              <a:tblGrid>
                <a:gridCol w="5025428">
                  <a:extLst>
                    <a:ext uri="{9D8B030D-6E8A-4147-A177-3AD203B41FA5}">
                      <a16:colId xmlns:a16="http://schemas.microsoft.com/office/drawing/2014/main" val="20000"/>
                    </a:ext>
                  </a:extLst>
                </a:gridCol>
                <a:gridCol w="5025428">
                  <a:extLst>
                    <a:ext uri="{9D8B030D-6E8A-4147-A177-3AD203B41FA5}">
                      <a16:colId xmlns:a16="http://schemas.microsoft.com/office/drawing/2014/main" val="20001"/>
                    </a:ext>
                  </a:extLst>
                </a:gridCol>
              </a:tblGrid>
              <a:tr h="1080595">
                <a:tc>
                  <a:txBody>
                    <a:bodyPr/>
                    <a:lstStyle/>
                    <a:p>
                      <a:pPr algn="ctr">
                        <a:lnSpc>
                          <a:spcPts val="2799"/>
                        </a:lnSpc>
                        <a:defRPr/>
                      </a:pPr>
                      <a:r>
                        <a:rPr lang="en-US" sz="1999">
                          <a:solidFill>
                            <a:srgbClr val="000000"/>
                          </a:solidFill>
                          <a:latin typeface="Michroma"/>
                        </a:rPr>
                        <a:t>nth Fold</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tc>
                  <a:txBody>
                    <a:bodyPr/>
                    <a:lstStyle/>
                    <a:p>
                      <a:pPr algn="ctr">
                        <a:lnSpc>
                          <a:spcPts val="2100"/>
                        </a:lnSpc>
                        <a:defRPr/>
                      </a:pPr>
                      <a:r>
                        <a:rPr lang="en-US" sz="1500">
                          <a:solidFill>
                            <a:srgbClr val="000000"/>
                          </a:solidFill>
                          <a:latin typeface="Michroma Bold"/>
                        </a:rPr>
                        <a:t>Accuracy</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9999"/>
                    </a:solidFill>
                  </a:tcPr>
                </a:tc>
                <a:extLst>
                  <a:ext uri="{0D108BD9-81ED-4DB2-BD59-A6C34878D82A}">
                    <a16:rowId xmlns:a16="http://schemas.microsoft.com/office/drawing/2014/main" val="10000"/>
                  </a:ext>
                </a:extLst>
              </a:tr>
              <a:tr h="931151">
                <a:tc>
                  <a:txBody>
                    <a:bodyPr/>
                    <a:lstStyle/>
                    <a:p>
                      <a:pPr algn="ctr">
                        <a:lnSpc>
                          <a:spcPts val="2100"/>
                        </a:lnSpc>
                        <a:defRPr/>
                      </a:pPr>
                      <a:r>
                        <a:rPr lang="en-US" sz="1500">
                          <a:solidFill>
                            <a:srgbClr val="000000"/>
                          </a:solidFill>
                          <a:latin typeface="Michroma"/>
                        </a:rPr>
                        <a:t>Fold 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90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1"/>
                  </a:ext>
                </a:extLst>
              </a:tr>
              <a:tr h="931151">
                <a:tc>
                  <a:txBody>
                    <a:bodyPr/>
                    <a:lstStyle/>
                    <a:p>
                      <a:pPr algn="ctr">
                        <a:lnSpc>
                          <a:spcPts val="2100"/>
                        </a:lnSpc>
                        <a:defRPr/>
                      </a:pPr>
                      <a:r>
                        <a:rPr lang="en-US" sz="1500">
                          <a:solidFill>
                            <a:srgbClr val="000000"/>
                          </a:solidFill>
                          <a:latin typeface="Michroma"/>
                        </a:rPr>
                        <a:t>Fold 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91.42</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2"/>
                  </a:ext>
                </a:extLst>
              </a:tr>
              <a:tr h="931151">
                <a:tc>
                  <a:txBody>
                    <a:bodyPr/>
                    <a:lstStyle/>
                    <a:p>
                      <a:pPr algn="ctr">
                        <a:lnSpc>
                          <a:spcPts val="2100"/>
                        </a:lnSpc>
                        <a:defRPr/>
                      </a:pPr>
                      <a:r>
                        <a:rPr lang="en-US" sz="1500">
                          <a:solidFill>
                            <a:srgbClr val="000000"/>
                          </a:solidFill>
                          <a:latin typeface="Michroma"/>
                        </a:rPr>
                        <a:t>Fold 3</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80</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3"/>
                  </a:ext>
                </a:extLst>
              </a:tr>
              <a:tr h="931151">
                <a:tc>
                  <a:txBody>
                    <a:bodyPr/>
                    <a:lstStyle/>
                    <a:p>
                      <a:pPr algn="ctr">
                        <a:lnSpc>
                          <a:spcPts val="2100"/>
                        </a:lnSpc>
                        <a:defRPr/>
                      </a:pPr>
                      <a:r>
                        <a:rPr lang="en-US" sz="1500">
                          <a:solidFill>
                            <a:srgbClr val="000000"/>
                          </a:solidFill>
                          <a:latin typeface="Michroma"/>
                        </a:rPr>
                        <a:t>Fold 4</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77.14</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4"/>
                  </a:ext>
                </a:extLst>
              </a:tr>
              <a:tr h="931151">
                <a:tc>
                  <a:txBody>
                    <a:bodyPr/>
                    <a:lstStyle/>
                    <a:p>
                      <a:pPr algn="ctr">
                        <a:lnSpc>
                          <a:spcPts val="2100"/>
                        </a:lnSpc>
                        <a:defRPr/>
                      </a:pPr>
                      <a:r>
                        <a:rPr lang="en-US" sz="1500">
                          <a:solidFill>
                            <a:srgbClr val="000000"/>
                          </a:solidFill>
                          <a:latin typeface="Michroma"/>
                        </a:rPr>
                        <a:t>Fold 5</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85.71</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5"/>
                  </a:ext>
                </a:extLst>
              </a:tr>
              <a:tr h="931151">
                <a:tc>
                  <a:txBody>
                    <a:bodyPr/>
                    <a:lstStyle/>
                    <a:p>
                      <a:pPr algn="ctr">
                        <a:lnSpc>
                          <a:spcPts val="2100"/>
                        </a:lnSpc>
                        <a:defRPr/>
                      </a:pPr>
                      <a:r>
                        <a:rPr lang="en-US" sz="1500">
                          <a:solidFill>
                            <a:srgbClr val="000000"/>
                          </a:solidFill>
                          <a:latin typeface="Michroma"/>
                        </a:rPr>
                        <a:t>Mean Accuracy (±/- std dev)</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CDCD"/>
                    </a:solidFill>
                  </a:tcPr>
                </a:tc>
                <a:tc>
                  <a:txBody>
                    <a:bodyPr/>
                    <a:lstStyle/>
                    <a:p>
                      <a:pPr algn="ctr">
                        <a:lnSpc>
                          <a:spcPts val="2100"/>
                        </a:lnSpc>
                        <a:defRPr/>
                      </a:pPr>
                      <a:r>
                        <a:rPr lang="en-US" sz="1500">
                          <a:solidFill>
                            <a:srgbClr val="000000"/>
                          </a:solidFill>
                          <a:latin typeface="Michroma"/>
                        </a:rPr>
                        <a:t>84.85 (+/5.53)</a:t>
                      </a:r>
                      <a:endParaRPr lang="en-US" sz="1100"/>
                    </a:p>
                  </a:txBody>
                  <a:tcPr marL="190500" marR="190500" marT="190500" marB="190500" anchor="ctr">
                    <a:lnL w="0" cap="flat" cmpd="sng" algn="ctr">
                      <a:solidFill>
                        <a:srgbClr val="FF9999"/>
                      </a:solidFill>
                      <a:prstDash val="solid"/>
                      <a:round/>
                      <a:headEnd type="none" w="med" len="med"/>
                      <a:tailEnd type="none" w="med" len="med"/>
                    </a:lnL>
                    <a:lnR w="0" cap="flat" cmpd="sng" algn="ctr">
                      <a:solidFill>
                        <a:srgbClr val="FF9999"/>
                      </a:solidFill>
                      <a:prstDash val="solid"/>
                      <a:round/>
                      <a:headEnd type="none" w="med" len="med"/>
                      <a:tailEnd type="none" w="med" len="med"/>
                    </a:lnR>
                    <a:lnT w="0" cap="flat" cmpd="sng" algn="ctr">
                      <a:solidFill>
                        <a:srgbClr val="FF9999"/>
                      </a:solidFill>
                      <a:prstDash val="solid"/>
                      <a:round/>
                      <a:headEnd type="none" w="med" len="med"/>
                      <a:tailEnd type="none" w="med" len="med"/>
                    </a:lnT>
                    <a:lnB w="0" cap="flat" cmpd="sng" algn="ctr">
                      <a:solidFill>
                        <a:srgbClr val="FF9999"/>
                      </a:solidFill>
                      <a:prstDash val="solid"/>
                      <a:round/>
                      <a:headEnd type="none" w="med" len="med"/>
                      <a:tailEnd type="none" w="med" len="med"/>
                    </a:lnB>
                    <a:solidFill>
                      <a:srgbClr val="FFE3E3"/>
                    </a:solidFill>
                  </a:tcPr>
                </a:tc>
                <a:extLst>
                  <a:ext uri="{0D108BD9-81ED-4DB2-BD59-A6C34878D82A}">
                    <a16:rowId xmlns:a16="http://schemas.microsoft.com/office/drawing/2014/main" val="10006"/>
                  </a:ext>
                </a:extLst>
              </a:tr>
            </a:tbl>
          </a:graphicData>
        </a:graphic>
      </p:graphicFrame>
      <p:sp>
        <p:nvSpPr>
          <p:cNvPr id="8" name="TextBox 8"/>
          <p:cNvSpPr txBox="1"/>
          <p:nvPr/>
        </p:nvSpPr>
        <p:spPr>
          <a:xfrm>
            <a:off x="2478222" y="735655"/>
            <a:ext cx="12755612" cy="1085850"/>
          </a:xfrm>
          <a:prstGeom prst="rect">
            <a:avLst/>
          </a:prstGeom>
        </p:spPr>
        <p:txBody>
          <a:bodyPr lIns="0" tIns="0" rIns="0" bIns="0" rtlCol="0" anchor="t">
            <a:spAutoFit/>
          </a:bodyPr>
          <a:lstStyle/>
          <a:p>
            <a:pPr algn="ctr">
              <a:lnSpc>
                <a:spcPts val="8640"/>
              </a:lnSpc>
              <a:spcBef>
                <a:spcPct val="0"/>
              </a:spcBef>
            </a:pPr>
            <a:r>
              <a:rPr lang="en-US" sz="7200">
                <a:solidFill>
                  <a:srgbClr val="FFFFFF"/>
                </a:solidFill>
                <a:latin typeface="Michroma Bold"/>
              </a:rPr>
              <a:t>Experimental Results</a:t>
            </a:r>
          </a:p>
        </p:txBody>
      </p:sp>
      <p:sp>
        <p:nvSpPr>
          <p:cNvPr id="9" name="TextBox 9"/>
          <p:cNvSpPr txBox="1"/>
          <p:nvPr/>
        </p:nvSpPr>
        <p:spPr>
          <a:xfrm>
            <a:off x="2006154" y="2208746"/>
            <a:ext cx="14275693" cy="684158"/>
          </a:xfrm>
          <a:prstGeom prst="rect">
            <a:avLst/>
          </a:prstGeom>
        </p:spPr>
        <p:txBody>
          <a:bodyPr lIns="0" tIns="0" rIns="0" bIns="0" rtlCol="0" anchor="t">
            <a:spAutoFit/>
          </a:bodyPr>
          <a:lstStyle/>
          <a:p>
            <a:pPr algn="ctr">
              <a:lnSpc>
                <a:spcPts val="5418"/>
              </a:lnSpc>
              <a:spcBef>
                <a:spcPct val="0"/>
              </a:spcBef>
            </a:pPr>
            <a:r>
              <a:rPr lang="en-US" sz="4515">
                <a:solidFill>
                  <a:srgbClr val="FFFFFF"/>
                </a:solidFill>
                <a:latin typeface="DM Sans Bold"/>
              </a:rPr>
              <a:t>Cross Validation Analysis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876300"/>
            <a:ext cx="6648450" cy="1247775"/>
          </a:xfrm>
          <a:prstGeom prst="rect">
            <a:avLst/>
          </a:prstGeom>
        </p:spPr>
        <p:txBody>
          <a:bodyPr lIns="0" tIns="0" rIns="0" bIns="0" rtlCol="0" anchor="t">
            <a:spAutoFit/>
          </a:bodyPr>
          <a:lstStyle/>
          <a:p>
            <a:pPr marL="0" lvl="0" indent="0">
              <a:lnSpc>
                <a:spcPts val="8640"/>
              </a:lnSpc>
              <a:spcBef>
                <a:spcPct val="0"/>
              </a:spcBef>
            </a:pPr>
            <a:r>
              <a:rPr lang="en-US" sz="7200">
                <a:solidFill>
                  <a:srgbClr val="EFEFEF"/>
                </a:solidFill>
                <a:latin typeface="Mero Thai"/>
              </a:rPr>
              <a:t>Conclusion</a:t>
            </a:r>
          </a:p>
        </p:txBody>
      </p:sp>
      <p:grpSp>
        <p:nvGrpSpPr>
          <p:cNvPr id="3" name="Group 3"/>
          <p:cNvGrpSpPr/>
          <p:nvPr/>
        </p:nvGrpSpPr>
        <p:grpSpPr>
          <a:xfrm>
            <a:off x="9474921" y="1028700"/>
            <a:ext cx="7197810" cy="1402808"/>
            <a:chOff x="0" y="0"/>
            <a:chExt cx="9597080" cy="1870410"/>
          </a:xfrm>
        </p:grpSpPr>
        <p:sp>
          <p:nvSpPr>
            <p:cNvPr id="4" name="TextBox 4"/>
            <p:cNvSpPr txBox="1"/>
            <p:nvPr/>
          </p:nvSpPr>
          <p:spPr>
            <a:xfrm>
              <a:off x="0" y="-66675"/>
              <a:ext cx="9597080" cy="714375"/>
            </a:xfrm>
            <a:prstGeom prst="rect">
              <a:avLst/>
            </a:prstGeom>
          </p:spPr>
          <p:txBody>
            <a:bodyPr lIns="0" tIns="0" rIns="0" bIns="0" rtlCol="0" anchor="t">
              <a:spAutoFit/>
            </a:bodyPr>
            <a:lstStyle/>
            <a:p>
              <a:pPr marL="0" lvl="0" indent="0">
                <a:lnSpc>
                  <a:spcPts val="3840"/>
                </a:lnSpc>
                <a:spcBef>
                  <a:spcPct val="0"/>
                </a:spcBef>
              </a:pPr>
              <a:r>
                <a:rPr lang="en-US" sz="3200">
                  <a:solidFill>
                    <a:srgbClr val="EFEFEF"/>
                  </a:solidFill>
                  <a:latin typeface="Mero Thai"/>
                </a:rPr>
                <a:t>Optimal Model : Linear SVM</a:t>
              </a:r>
            </a:p>
          </p:txBody>
        </p:sp>
        <p:sp>
          <p:nvSpPr>
            <p:cNvPr id="5" name="TextBox 5"/>
            <p:cNvSpPr txBox="1"/>
            <p:nvPr/>
          </p:nvSpPr>
          <p:spPr>
            <a:xfrm>
              <a:off x="0" y="998132"/>
              <a:ext cx="9597080" cy="872278"/>
            </a:xfrm>
            <a:prstGeom prst="rect">
              <a:avLst/>
            </a:prstGeom>
          </p:spPr>
          <p:txBody>
            <a:bodyPr lIns="0" tIns="0" rIns="0" bIns="0" rtlCol="0" anchor="t">
              <a:spAutoFit/>
            </a:bodyPr>
            <a:lstStyle/>
            <a:p>
              <a:pPr marL="0" lvl="0" indent="0">
                <a:lnSpc>
                  <a:spcPts val="2660"/>
                </a:lnSpc>
                <a:spcBef>
                  <a:spcPct val="0"/>
                </a:spcBef>
              </a:pPr>
              <a:r>
                <a:rPr lang="en-US" sz="1900">
                  <a:solidFill>
                    <a:srgbClr val="EFEFEF"/>
                  </a:solidFill>
                  <a:latin typeface="Neue Machina Light"/>
                </a:rPr>
                <a:t>Linear SVM achieved the best accuracy among the models tested in the loan prediction project.</a:t>
              </a:r>
            </a:p>
          </p:txBody>
        </p:sp>
      </p:grpSp>
      <p:grpSp>
        <p:nvGrpSpPr>
          <p:cNvPr id="6" name="Group 6"/>
          <p:cNvGrpSpPr/>
          <p:nvPr/>
        </p:nvGrpSpPr>
        <p:grpSpPr>
          <a:xfrm>
            <a:off x="9474921" y="8115842"/>
            <a:ext cx="7197810" cy="1402808"/>
            <a:chOff x="0" y="0"/>
            <a:chExt cx="9597080" cy="1870410"/>
          </a:xfrm>
        </p:grpSpPr>
        <p:sp>
          <p:nvSpPr>
            <p:cNvPr id="7" name="TextBox 7"/>
            <p:cNvSpPr txBox="1"/>
            <p:nvPr/>
          </p:nvSpPr>
          <p:spPr>
            <a:xfrm>
              <a:off x="0" y="-66675"/>
              <a:ext cx="9597080" cy="714375"/>
            </a:xfrm>
            <a:prstGeom prst="rect">
              <a:avLst/>
            </a:prstGeom>
          </p:spPr>
          <p:txBody>
            <a:bodyPr lIns="0" tIns="0" rIns="0" bIns="0" rtlCol="0" anchor="t">
              <a:spAutoFit/>
            </a:bodyPr>
            <a:lstStyle/>
            <a:p>
              <a:pPr>
                <a:lnSpc>
                  <a:spcPts val="3840"/>
                </a:lnSpc>
                <a:spcBef>
                  <a:spcPct val="0"/>
                </a:spcBef>
              </a:pPr>
              <a:r>
                <a:rPr lang="en-US" sz="3200">
                  <a:solidFill>
                    <a:srgbClr val="EFEFEF"/>
                  </a:solidFill>
                  <a:latin typeface="Mero Thai"/>
                </a:rPr>
                <a:t>Cross-Vali</a:t>
              </a:r>
              <a:r>
                <a:rPr lang="en-US" sz="3200" u="none">
                  <a:solidFill>
                    <a:srgbClr val="EFEFEF"/>
                  </a:solidFill>
                  <a:latin typeface="Mero Thai"/>
                </a:rPr>
                <a:t>dation Accuracy (84.85%)</a:t>
              </a:r>
            </a:p>
          </p:txBody>
        </p:sp>
        <p:sp>
          <p:nvSpPr>
            <p:cNvPr id="8" name="TextBox 8"/>
            <p:cNvSpPr txBox="1"/>
            <p:nvPr/>
          </p:nvSpPr>
          <p:spPr>
            <a:xfrm>
              <a:off x="0" y="998132"/>
              <a:ext cx="9597080" cy="872278"/>
            </a:xfrm>
            <a:prstGeom prst="rect">
              <a:avLst/>
            </a:prstGeom>
          </p:spPr>
          <p:txBody>
            <a:bodyPr lIns="0" tIns="0" rIns="0" bIns="0" rtlCol="0" anchor="t">
              <a:spAutoFit/>
            </a:bodyPr>
            <a:lstStyle/>
            <a:p>
              <a:pPr marL="0" lvl="0" indent="0">
                <a:lnSpc>
                  <a:spcPts val="2660"/>
                </a:lnSpc>
                <a:spcBef>
                  <a:spcPct val="0"/>
                </a:spcBef>
              </a:pPr>
              <a:r>
                <a:rPr lang="en-US" sz="1900">
                  <a:solidFill>
                    <a:srgbClr val="EFEFEF"/>
                  </a:solidFill>
                  <a:latin typeface="Neue Machina Light"/>
                </a:rPr>
                <a:t>Achieving a 94% accuracy across different folds demonstrates the reliability of our predictions.</a:t>
              </a:r>
            </a:p>
          </p:txBody>
        </p:sp>
      </p:grpSp>
      <p:grpSp>
        <p:nvGrpSpPr>
          <p:cNvPr id="9" name="Group 9"/>
          <p:cNvGrpSpPr/>
          <p:nvPr/>
        </p:nvGrpSpPr>
        <p:grpSpPr>
          <a:xfrm>
            <a:off x="9474921" y="5753461"/>
            <a:ext cx="7197810" cy="1888583"/>
            <a:chOff x="0" y="0"/>
            <a:chExt cx="9597080" cy="2518110"/>
          </a:xfrm>
        </p:grpSpPr>
        <p:sp>
          <p:nvSpPr>
            <p:cNvPr id="10" name="TextBox 10"/>
            <p:cNvSpPr txBox="1"/>
            <p:nvPr/>
          </p:nvSpPr>
          <p:spPr>
            <a:xfrm>
              <a:off x="0" y="-66675"/>
              <a:ext cx="9597080" cy="1362075"/>
            </a:xfrm>
            <a:prstGeom prst="rect">
              <a:avLst/>
            </a:prstGeom>
          </p:spPr>
          <p:txBody>
            <a:bodyPr lIns="0" tIns="0" rIns="0" bIns="0" rtlCol="0" anchor="t">
              <a:spAutoFit/>
            </a:bodyPr>
            <a:lstStyle/>
            <a:p>
              <a:pPr marL="0" lvl="0" indent="0">
                <a:lnSpc>
                  <a:spcPts val="3840"/>
                </a:lnSpc>
                <a:spcBef>
                  <a:spcPct val="0"/>
                </a:spcBef>
              </a:pPr>
              <a:r>
                <a:rPr lang="en-US" sz="3200">
                  <a:solidFill>
                    <a:srgbClr val="EFEFEF"/>
                  </a:solidFill>
                  <a:latin typeface="Mero Thai"/>
                </a:rPr>
                <a:t>Addressing Imbalance with SMOTE ENN</a:t>
              </a:r>
            </a:p>
          </p:txBody>
        </p:sp>
        <p:sp>
          <p:nvSpPr>
            <p:cNvPr id="11" name="TextBox 11"/>
            <p:cNvSpPr txBox="1"/>
            <p:nvPr/>
          </p:nvSpPr>
          <p:spPr>
            <a:xfrm>
              <a:off x="0" y="1645832"/>
              <a:ext cx="9597080" cy="872278"/>
            </a:xfrm>
            <a:prstGeom prst="rect">
              <a:avLst/>
            </a:prstGeom>
          </p:spPr>
          <p:txBody>
            <a:bodyPr lIns="0" tIns="0" rIns="0" bIns="0" rtlCol="0" anchor="t">
              <a:spAutoFit/>
            </a:bodyPr>
            <a:lstStyle/>
            <a:p>
              <a:pPr marL="0" lvl="0" indent="0">
                <a:lnSpc>
                  <a:spcPts val="2660"/>
                </a:lnSpc>
                <a:spcBef>
                  <a:spcPct val="0"/>
                </a:spcBef>
              </a:pPr>
              <a:r>
                <a:rPr lang="en-US" sz="1900">
                  <a:solidFill>
                    <a:srgbClr val="EFEFEF"/>
                  </a:solidFill>
                  <a:latin typeface="Neue Machina Light"/>
                </a:rPr>
                <a:t>The technique generated synthetic minority class samples and removed misclassified majority class samples.</a:t>
              </a:r>
            </a:p>
          </p:txBody>
        </p:sp>
      </p:grpSp>
      <p:grpSp>
        <p:nvGrpSpPr>
          <p:cNvPr id="12" name="Group 12"/>
          <p:cNvGrpSpPr/>
          <p:nvPr/>
        </p:nvGrpSpPr>
        <p:grpSpPr>
          <a:xfrm>
            <a:off x="9474921" y="3391081"/>
            <a:ext cx="7197810" cy="1888583"/>
            <a:chOff x="0" y="0"/>
            <a:chExt cx="9597080" cy="2518110"/>
          </a:xfrm>
        </p:grpSpPr>
        <p:sp>
          <p:nvSpPr>
            <p:cNvPr id="13" name="TextBox 13"/>
            <p:cNvSpPr txBox="1"/>
            <p:nvPr/>
          </p:nvSpPr>
          <p:spPr>
            <a:xfrm>
              <a:off x="0" y="-85725"/>
              <a:ext cx="9597080" cy="1381125"/>
            </a:xfrm>
            <a:prstGeom prst="rect">
              <a:avLst/>
            </a:prstGeom>
          </p:spPr>
          <p:txBody>
            <a:bodyPr lIns="0" tIns="0" rIns="0" bIns="0" rtlCol="0" anchor="t">
              <a:spAutoFit/>
            </a:bodyPr>
            <a:lstStyle/>
            <a:p>
              <a:pPr marL="0" lvl="0" indent="0">
                <a:lnSpc>
                  <a:spcPts val="3839"/>
                </a:lnSpc>
                <a:spcBef>
                  <a:spcPct val="0"/>
                </a:spcBef>
              </a:pPr>
              <a:r>
                <a:rPr lang="en-US" sz="3199">
                  <a:solidFill>
                    <a:srgbClr val="EFEFEF"/>
                  </a:solidFill>
                  <a:latin typeface="Mero Thai"/>
                </a:rPr>
                <a:t>Hyperparameter Tuning with Grid Search</a:t>
              </a:r>
            </a:p>
          </p:txBody>
        </p:sp>
        <p:sp>
          <p:nvSpPr>
            <p:cNvPr id="14" name="TextBox 14"/>
            <p:cNvSpPr txBox="1"/>
            <p:nvPr/>
          </p:nvSpPr>
          <p:spPr>
            <a:xfrm>
              <a:off x="0" y="1645832"/>
              <a:ext cx="9597080" cy="872278"/>
            </a:xfrm>
            <a:prstGeom prst="rect">
              <a:avLst/>
            </a:prstGeom>
          </p:spPr>
          <p:txBody>
            <a:bodyPr lIns="0" tIns="0" rIns="0" bIns="0" rtlCol="0" anchor="t">
              <a:spAutoFit/>
            </a:bodyPr>
            <a:lstStyle/>
            <a:p>
              <a:pPr marL="0" lvl="0" indent="0">
                <a:lnSpc>
                  <a:spcPts val="2660"/>
                </a:lnSpc>
                <a:spcBef>
                  <a:spcPct val="0"/>
                </a:spcBef>
              </a:pPr>
              <a:r>
                <a:rPr lang="en-US" sz="1900">
                  <a:solidFill>
                    <a:srgbClr val="EFEFEF"/>
                  </a:solidFill>
                  <a:latin typeface="Neue Machina Light"/>
                </a:rPr>
                <a:t>Grid Search significantly improved model performance by fine-tuning hyperparameters.</a:t>
              </a:r>
            </a:p>
          </p:txBody>
        </p:sp>
      </p:grpSp>
      <p:sp>
        <p:nvSpPr>
          <p:cNvPr id="15" name="AutoShape 15"/>
          <p:cNvSpPr/>
          <p:nvPr/>
        </p:nvSpPr>
        <p:spPr>
          <a:xfrm rot="-5400000">
            <a:off x="4463652" y="5138737"/>
            <a:ext cx="8229600" cy="0"/>
          </a:xfrm>
          <a:prstGeom prst="line">
            <a:avLst/>
          </a:prstGeom>
          <a:ln w="9525" cap="rnd">
            <a:solidFill>
              <a:srgbClr val="EFEFEF"/>
            </a:solidFill>
            <a:prstDash val="solid"/>
            <a:headEnd type="none" w="sm" len="sm"/>
            <a:tailEnd type="none" w="sm" len="sm"/>
          </a:ln>
        </p:spPr>
        <p:txBody>
          <a:bodyPr/>
          <a:lstStyle/>
          <a:p>
            <a:endParaRPr lang="en-IN"/>
          </a:p>
        </p:txBody>
      </p:sp>
      <p:sp>
        <p:nvSpPr>
          <p:cNvPr id="16" name="Freeform 16"/>
          <p:cNvSpPr/>
          <p:nvPr/>
        </p:nvSpPr>
        <p:spPr>
          <a:xfrm>
            <a:off x="8347736" y="896713"/>
            <a:ext cx="451907" cy="451907"/>
          </a:xfrm>
          <a:custGeom>
            <a:avLst/>
            <a:gdLst/>
            <a:ahLst/>
            <a:cxnLst/>
            <a:rect l="l" t="t" r="r" b="b"/>
            <a:pathLst>
              <a:path w="451907" h="451907">
                <a:moveTo>
                  <a:pt x="0" y="0"/>
                </a:moveTo>
                <a:lnTo>
                  <a:pt x="451907" y="0"/>
                </a:lnTo>
                <a:lnTo>
                  <a:pt x="451907" y="451907"/>
                </a:lnTo>
                <a:lnTo>
                  <a:pt x="0" y="451907"/>
                </a:lnTo>
                <a:lnTo>
                  <a:pt x="0" y="0"/>
                </a:lnTo>
                <a:close/>
              </a:path>
            </a:pathLst>
          </a:custGeom>
          <a:blipFill>
            <a:blip r:embed="rId2"/>
            <a:stretch>
              <a:fillRect/>
            </a:stretch>
          </a:blipFill>
        </p:spPr>
        <p:txBody>
          <a:bodyPr/>
          <a:lstStyle/>
          <a:p>
            <a:endParaRPr lang="en-IN"/>
          </a:p>
        </p:txBody>
      </p:sp>
      <p:sp>
        <p:nvSpPr>
          <p:cNvPr id="17" name="Freeform 17"/>
          <p:cNvSpPr/>
          <p:nvPr/>
        </p:nvSpPr>
        <p:spPr>
          <a:xfrm>
            <a:off x="8357261" y="3391081"/>
            <a:ext cx="451907" cy="451907"/>
          </a:xfrm>
          <a:custGeom>
            <a:avLst/>
            <a:gdLst/>
            <a:ahLst/>
            <a:cxnLst/>
            <a:rect l="l" t="t" r="r" b="b"/>
            <a:pathLst>
              <a:path w="451907" h="451907">
                <a:moveTo>
                  <a:pt x="0" y="0"/>
                </a:moveTo>
                <a:lnTo>
                  <a:pt x="451907" y="0"/>
                </a:lnTo>
                <a:lnTo>
                  <a:pt x="451907" y="451907"/>
                </a:lnTo>
                <a:lnTo>
                  <a:pt x="0" y="451907"/>
                </a:lnTo>
                <a:lnTo>
                  <a:pt x="0" y="0"/>
                </a:lnTo>
                <a:close/>
              </a:path>
            </a:pathLst>
          </a:custGeom>
          <a:blipFill>
            <a:blip r:embed="rId2"/>
            <a:stretch>
              <a:fillRect/>
            </a:stretch>
          </a:blipFill>
        </p:spPr>
        <p:txBody>
          <a:bodyPr/>
          <a:lstStyle/>
          <a:p>
            <a:endParaRPr lang="en-IN"/>
          </a:p>
        </p:txBody>
      </p:sp>
      <p:sp>
        <p:nvSpPr>
          <p:cNvPr id="18" name="Freeform 18"/>
          <p:cNvSpPr/>
          <p:nvPr/>
        </p:nvSpPr>
        <p:spPr>
          <a:xfrm>
            <a:off x="8357261" y="5753461"/>
            <a:ext cx="451907" cy="451907"/>
          </a:xfrm>
          <a:custGeom>
            <a:avLst/>
            <a:gdLst/>
            <a:ahLst/>
            <a:cxnLst/>
            <a:rect l="l" t="t" r="r" b="b"/>
            <a:pathLst>
              <a:path w="451907" h="451907">
                <a:moveTo>
                  <a:pt x="0" y="0"/>
                </a:moveTo>
                <a:lnTo>
                  <a:pt x="451907" y="0"/>
                </a:lnTo>
                <a:lnTo>
                  <a:pt x="451907" y="451908"/>
                </a:lnTo>
                <a:lnTo>
                  <a:pt x="0" y="451908"/>
                </a:lnTo>
                <a:lnTo>
                  <a:pt x="0" y="0"/>
                </a:lnTo>
                <a:close/>
              </a:path>
            </a:pathLst>
          </a:custGeom>
          <a:blipFill>
            <a:blip r:embed="rId2"/>
            <a:stretch>
              <a:fillRect/>
            </a:stretch>
          </a:blipFill>
        </p:spPr>
        <p:txBody>
          <a:bodyPr/>
          <a:lstStyle/>
          <a:p>
            <a:endParaRPr lang="en-IN"/>
          </a:p>
        </p:txBody>
      </p:sp>
      <p:sp>
        <p:nvSpPr>
          <p:cNvPr id="19" name="Freeform 19"/>
          <p:cNvSpPr/>
          <p:nvPr/>
        </p:nvSpPr>
        <p:spPr>
          <a:xfrm>
            <a:off x="8357261" y="8115842"/>
            <a:ext cx="451907" cy="451907"/>
          </a:xfrm>
          <a:custGeom>
            <a:avLst/>
            <a:gdLst/>
            <a:ahLst/>
            <a:cxnLst/>
            <a:rect l="l" t="t" r="r" b="b"/>
            <a:pathLst>
              <a:path w="451907" h="451907">
                <a:moveTo>
                  <a:pt x="0" y="0"/>
                </a:moveTo>
                <a:lnTo>
                  <a:pt x="451907" y="0"/>
                </a:lnTo>
                <a:lnTo>
                  <a:pt x="451907" y="451907"/>
                </a:lnTo>
                <a:lnTo>
                  <a:pt x="0" y="451907"/>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876300"/>
            <a:ext cx="6648450" cy="1247775"/>
          </a:xfrm>
          <a:prstGeom prst="rect">
            <a:avLst/>
          </a:prstGeom>
        </p:spPr>
        <p:txBody>
          <a:bodyPr lIns="0" tIns="0" rIns="0" bIns="0" rtlCol="0" anchor="t">
            <a:spAutoFit/>
          </a:bodyPr>
          <a:lstStyle/>
          <a:p>
            <a:pPr marL="0" lvl="0" indent="0">
              <a:lnSpc>
                <a:spcPts val="8640"/>
              </a:lnSpc>
              <a:spcBef>
                <a:spcPct val="0"/>
              </a:spcBef>
            </a:pPr>
            <a:r>
              <a:rPr lang="en-US" sz="7200">
                <a:solidFill>
                  <a:srgbClr val="EFEFEF"/>
                </a:solidFill>
                <a:latin typeface="Mero Thai"/>
              </a:rPr>
              <a:t>Conclusion</a:t>
            </a:r>
          </a:p>
        </p:txBody>
      </p:sp>
      <p:grpSp>
        <p:nvGrpSpPr>
          <p:cNvPr id="3" name="Group 3"/>
          <p:cNvGrpSpPr/>
          <p:nvPr/>
        </p:nvGrpSpPr>
        <p:grpSpPr>
          <a:xfrm>
            <a:off x="9474921" y="1028700"/>
            <a:ext cx="6337168" cy="3509567"/>
            <a:chOff x="0" y="0"/>
            <a:chExt cx="8449558" cy="4679422"/>
          </a:xfrm>
        </p:grpSpPr>
        <p:sp>
          <p:nvSpPr>
            <p:cNvPr id="4" name="TextBox 4"/>
            <p:cNvSpPr txBox="1"/>
            <p:nvPr/>
          </p:nvSpPr>
          <p:spPr>
            <a:xfrm>
              <a:off x="0" y="-66675"/>
              <a:ext cx="8449558" cy="1362075"/>
            </a:xfrm>
            <a:prstGeom prst="rect">
              <a:avLst/>
            </a:prstGeom>
          </p:spPr>
          <p:txBody>
            <a:bodyPr lIns="0" tIns="0" rIns="0" bIns="0" rtlCol="0" anchor="t">
              <a:spAutoFit/>
            </a:bodyPr>
            <a:lstStyle/>
            <a:p>
              <a:pPr marL="0" lvl="0" indent="0">
                <a:lnSpc>
                  <a:spcPts val="3840"/>
                </a:lnSpc>
                <a:spcBef>
                  <a:spcPct val="0"/>
                </a:spcBef>
              </a:pPr>
              <a:r>
                <a:rPr lang="en-US" sz="3200">
                  <a:solidFill>
                    <a:srgbClr val="EFEFEF"/>
                  </a:solidFill>
                  <a:latin typeface="Mero Thai"/>
                </a:rPr>
                <a:t>Application in Real-World Scenarios</a:t>
              </a:r>
            </a:p>
          </p:txBody>
        </p:sp>
        <p:sp>
          <p:nvSpPr>
            <p:cNvPr id="5" name="TextBox 5"/>
            <p:cNvSpPr txBox="1"/>
            <p:nvPr/>
          </p:nvSpPr>
          <p:spPr>
            <a:xfrm>
              <a:off x="0" y="1594490"/>
              <a:ext cx="8449558" cy="3084932"/>
            </a:xfrm>
            <a:prstGeom prst="rect">
              <a:avLst/>
            </a:prstGeom>
          </p:spPr>
          <p:txBody>
            <a:bodyPr lIns="0" tIns="0" rIns="0" bIns="0" rtlCol="0" anchor="t">
              <a:spAutoFit/>
            </a:bodyPr>
            <a:lstStyle/>
            <a:p>
              <a:pPr marL="412256" lvl="1" indent="-206128">
                <a:lnSpc>
                  <a:spcPts val="2673"/>
                </a:lnSpc>
                <a:buFont typeface="Arial"/>
                <a:buChar char="•"/>
              </a:pPr>
              <a:r>
                <a:rPr lang="en-US" sz="1909">
                  <a:solidFill>
                    <a:srgbClr val="EFEFEF"/>
                  </a:solidFill>
                  <a:latin typeface="Neue Machina Light"/>
                </a:rPr>
                <a:t>The developed loan prediction model can be deployed to streamline loan approval processes.</a:t>
              </a:r>
            </a:p>
            <a:p>
              <a:pPr>
                <a:lnSpc>
                  <a:spcPts val="2673"/>
                </a:lnSpc>
              </a:pPr>
              <a:endParaRPr lang="en-US" sz="1909">
                <a:solidFill>
                  <a:srgbClr val="EFEFEF"/>
                </a:solidFill>
                <a:latin typeface="Neue Machina Light"/>
              </a:endParaRPr>
            </a:p>
            <a:p>
              <a:pPr marL="412256" lvl="1" indent="-206128">
                <a:lnSpc>
                  <a:spcPts val="2673"/>
                </a:lnSpc>
                <a:buFont typeface="Arial"/>
                <a:buChar char="•"/>
              </a:pPr>
              <a:r>
                <a:rPr lang="en-US" sz="1909">
                  <a:solidFill>
                    <a:srgbClr val="EFEFEF"/>
                  </a:solidFill>
                  <a:latin typeface="Neue Machina Light"/>
                </a:rPr>
                <a:t>It reduces the risk of erroneous decisions and ensures efficient use of resource</a:t>
              </a:r>
            </a:p>
            <a:p>
              <a:pPr marL="0" lvl="0" indent="0">
                <a:lnSpc>
                  <a:spcPts val="2673"/>
                </a:lnSpc>
                <a:spcBef>
                  <a:spcPct val="0"/>
                </a:spcBef>
              </a:pPr>
              <a:endParaRPr lang="en-US" sz="1909">
                <a:solidFill>
                  <a:srgbClr val="EFEFEF"/>
                </a:solidFill>
                <a:latin typeface="Neue Machina Light"/>
              </a:endParaRPr>
            </a:p>
          </p:txBody>
        </p:sp>
      </p:grpSp>
      <p:grpSp>
        <p:nvGrpSpPr>
          <p:cNvPr id="6" name="Group 6"/>
          <p:cNvGrpSpPr/>
          <p:nvPr/>
        </p:nvGrpSpPr>
        <p:grpSpPr>
          <a:xfrm>
            <a:off x="9474921" y="5753461"/>
            <a:ext cx="6337168" cy="3069683"/>
            <a:chOff x="0" y="0"/>
            <a:chExt cx="8449558" cy="4092910"/>
          </a:xfrm>
        </p:grpSpPr>
        <p:sp>
          <p:nvSpPr>
            <p:cNvPr id="7" name="TextBox 7"/>
            <p:cNvSpPr txBox="1"/>
            <p:nvPr/>
          </p:nvSpPr>
          <p:spPr>
            <a:xfrm>
              <a:off x="0" y="-66675"/>
              <a:ext cx="8449558" cy="714375"/>
            </a:xfrm>
            <a:prstGeom prst="rect">
              <a:avLst/>
            </a:prstGeom>
          </p:spPr>
          <p:txBody>
            <a:bodyPr lIns="0" tIns="0" rIns="0" bIns="0" rtlCol="0" anchor="t">
              <a:spAutoFit/>
            </a:bodyPr>
            <a:lstStyle/>
            <a:p>
              <a:pPr marL="0" lvl="0" indent="0">
                <a:lnSpc>
                  <a:spcPts val="3840"/>
                </a:lnSpc>
                <a:spcBef>
                  <a:spcPct val="0"/>
                </a:spcBef>
              </a:pPr>
              <a:r>
                <a:rPr lang="en-US" sz="3200">
                  <a:solidFill>
                    <a:srgbClr val="EFEFEF"/>
                  </a:solidFill>
                  <a:latin typeface="Mero Thai"/>
                </a:rPr>
                <a:t>Future Scope</a:t>
              </a:r>
            </a:p>
          </p:txBody>
        </p:sp>
        <p:sp>
          <p:nvSpPr>
            <p:cNvPr id="8" name="TextBox 8"/>
            <p:cNvSpPr txBox="1"/>
            <p:nvPr/>
          </p:nvSpPr>
          <p:spPr>
            <a:xfrm>
              <a:off x="0" y="998132"/>
              <a:ext cx="8449558" cy="3094778"/>
            </a:xfrm>
            <a:prstGeom prst="rect">
              <a:avLst/>
            </a:prstGeom>
          </p:spPr>
          <p:txBody>
            <a:bodyPr lIns="0" tIns="0" rIns="0" bIns="0" rtlCol="0" anchor="t">
              <a:spAutoFit/>
            </a:bodyPr>
            <a:lstStyle/>
            <a:p>
              <a:pPr marL="410213" lvl="1" indent="-205106">
                <a:lnSpc>
                  <a:spcPts val="2660"/>
                </a:lnSpc>
                <a:buFont typeface="Arial"/>
                <a:buChar char="•"/>
              </a:pPr>
              <a:r>
                <a:rPr lang="en-US" sz="1900">
                  <a:solidFill>
                    <a:srgbClr val="EFEFEF"/>
                  </a:solidFill>
                  <a:latin typeface="Neue Machina Light"/>
                </a:rPr>
                <a:t>Investigate interpretability of the model for better insights into loan approval decisions.</a:t>
              </a:r>
            </a:p>
            <a:p>
              <a:pPr>
                <a:lnSpc>
                  <a:spcPts val="2660"/>
                </a:lnSpc>
              </a:pPr>
              <a:endParaRPr lang="en-US" sz="1900">
                <a:solidFill>
                  <a:srgbClr val="EFEFEF"/>
                </a:solidFill>
                <a:latin typeface="Neue Machina Light"/>
              </a:endParaRPr>
            </a:p>
            <a:p>
              <a:pPr marL="410213" lvl="1" indent="-205106">
                <a:lnSpc>
                  <a:spcPts val="2660"/>
                </a:lnSpc>
                <a:spcBef>
                  <a:spcPct val="0"/>
                </a:spcBef>
                <a:buFont typeface="Arial"/>
                <a:buChar char="•"/>
              </a:pPr>
              <a:r>
                <a:rPr lang="en-US" sz="1900">
                  <a:solidFill>
                    <a:srgbClr val="EFEFEF"/>
                  </a:solidFill>
                  <a:latin typeface="Neue Machina Light"/>
                </a:rPr>
                <a:t>Extend the model to handle more complex features and explore other potential data sources.</a:t>
              </a:r>
            </a:p>
            <a:p>
              <a:pPr marL="0" lvl="0" indent="0">
                <a:lnSpc>
                  <a:spcPts val="2660"/>
                </a:lnSpc>
                <a:spcBef>
                  <a:spcPct val="0"/>
                </a:spcBef>
              </a:pPr>
              <a:endParaRPr lang="en-US" sz="1900">
                <a:solidFill>
                  <a:srgbClr val="EFEFEF"/>
                </a:solidFill>
                <a:latin typeface="Neue Machina Light"/>
              </a:endParaRPr>
            </a:p>
          </p:txBody>
        </p:sp>
      </p:grpSp>
      <p:sp>
        <p:nvSpPr>
          <p:cNvPr id="9" name="AutoShape 9"/>
          <p:cNvSpPr/>
          <p:nvPr/>
        </p:nvSpPr>
        <p:spPr>
          <a:xfrm rot="-5400000">
            <a:off x="4463652" y="5138737"/>
            <a:ext cx="8229600" cy="0"/>
          </a:xfrm>
          <a:prstGeom prst="line">
            <a:avLst/>
          </a:prstGeom>
          <a:ln w="9525" cap="rnd">
            <a:solidFill>
              <a:srgbClr val="EFEFEF"/>
            </a:solidFill>
            <a:prstDash val="solid"/>
            <a:headEnd type="none" w="sm" len="sm"/>
            <a:tailEnd type="none" w="sm" len="sm"/>
          </a:ln>
        </p:spPr>
        <p:txBody>
          <a:bodyPr/>
          <a:lstStyle/>
          <a:p>
            <a:endParaRPr lang="en-IN"/>
          </a:p>
        </p:txBody>
      </p:sp>
      <p:sp>
        <p:nvSpPr>
          <p:cNvPr id="10" name="Freeform 10"/>
          <p:cNvSpPr/>
          <p:nvPr/>
        </p:nvSpPr>
        <p:spPr>
          <a:xfrm>
            <a:off x="8347736" y="896713"/>
            <a:ext cx="451907" cy="451907"/>
          </a:xfrm>
          <a:custGeom>
            <a:avLst/>
            <a:gdLst/>
            <a:ahLst/>
            <a:cxnLst/>
            <a:rect l="l" t="t" r="r" b="b"/>
            <a:pathLst>
              <a:path w="451907" h="451907">
                <a:moveTo>
                  <a:pt x="0" y="0"/>
                </a:moveTo>
                <a:lnTo>
                  <a:pt x="451907" y="0"/>
                </a:lnTo>
                <a:lnTo>
                  <a:pt x="451907" y="451907"/>
                </a:lnTo>
                <a:lnTo>
                  <a:pt x="0" y="451907"/>
                </a:lnTo>
                <a:lnTo>
                  <a:pt x="0" y="0"/>
                </a:lnTo>
                <a:close/>
              </a:path>
            </a:pathLst>
          </a:custGeom>
          <a:blipFill>
            <a:blip r:embed="rId2"/>
            <a:stretch>
              <a:fillRect/>
            </a:stretch>
          </a:blipFill>
        </p:spPr>
        <p:txBody>
          <a:bodyPr/>
          <a:lstStyle/>
          <a:p>
            <a:endParaRPr lang="en-IN"/>
          </a:p>
        </p:txBody>
      </p:sp>
      <p:sp>
        <p:nvSpPr>
          <p:cNvPr id="11" name="Freeform 11"/>
          <p:cNvSpPr/>
          <p:nvPr/>
        </p:nvSpPr>
        <p:spPr>
          <a:xfrm>
            <a:off x="8357261" y="5753461"/>
            <a:ext cx="451907" cy="451907"/>
          </a:xfrm>
          <a:custGeom>
            <a:avLst/>
            <a:gdLst/>
            <a:ahLst/>
            <a:cxnLst/>
            <a:rect l="l" t="t" r="r" b="b"/>
            <a:pathLst>
              <a:path w="451907" h="451907">
                <a:moveTo>
                  <a:pt x="0" y="0"/>
                </a:moveTo>
                <a:lnTo>
                  <a:pt x="451907" y="0"/>
                </a:lnTo>
                <a:lnTo>
                  <a:pt x="451907" y="451908"/>
                </a:lnTo>
                <a:lnTo>
                  <a:pt x="0" y="451908"/>
                </a:lnTo>
                <a:lnTo>
                  <a:pt x="0" y="0"/>
                </a:lnTo>
                <a:close/>
              </a:path>
            </a:pathLst>
          </a:custGeom>
          <a:blipFill>
            <a:blip r:embed="rId2"/>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en-IN"/>
          </a:p>
        </p:txBody>
      </p:sp>
      <p:grpSp>
        <p:nvGrpSpPr>
          <p:cNvPr id="3" name="Group 3"/>
          <p:cNvGrpSpPr/>
          <p:nvPr/>
        </p:nvGrpSpPr>
        <p:grpSpPr>
          <a:xfrm>
            <a:off x="17461777" y="7605853"/>
            <a:ext cx="1652447" cy="1652447"/>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txBody>
            <a:bodyPr/>
            <a:lstStyle/>
            <a:p>
              <a:endParaRPr lang="en-IN"/>
            </a:p>
          </p:txBody>
        </p:sp>
      </p:grpSp>
      <p:grpSp>
        <p:nvGrpSpPr>
          <p:cNvPr id="5" name="Group 5"/>
          <p:cNvGrpSpPr/>
          <p:nvPr/>
        </p:nvGrpSpPr>
        <p:grpSpPr>
          <a:xfrm>
            <a:off x="10794148" y="3054715"/>
            <a:ext cx="4177570" cy="417757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E14761"/>
            </a:solidFill>
          </p:spPr>
          <p:txBody>
            <a:bodyPr/>
            <a:lstStyle/>
            <a:p>
              <a:endParaRPr lang="en-IN"/>
            </a:p>
          </p:txBody>
        </p:sp>
      </p:grpSp>
      <p:sp>
        <p:nvSpPr>
          <p:cNvPr id="7" name="TextBox 7"/>
          <p:cNvSpPr txBox="1"/>
          <p:nvPr/>
        </p:nvSpPr>
        <p:spPr>
          <a:xfrm>
            <a:off x="4158896" y="413632"/>
            <a:ext cx="9712602" cy="1289065"/>
          </a:xfrm>
          <a:prstGeom prst="rect">
            <a:avLst/>
          </a:prstGeom>
        </p:spPr>
        <p:txBody>
          <a:bodyPr lIns="0" tIns="0" rIns="0" bIns="0" rtlCol="0" anchor="t">
            <a:spAutoFit/>
          </a:bodyPr>
          <a:lstStyle/>
          <a:p>
            <a:pPr algn="ctr">
              <a:lnSpc>
                <a:spcPts val="9930"/>
              </a:lnSpc>
              <a:spcBef>
                <a:spcPct val="0"/>
              </a:spcBef>
            </a:pPr>
            <a:r>
              <a:rPr lang="en-US" sz="7092">
                <a:solidFill>
                  <a:srgbClr val="FFFFFF"/>
                </a:solidFill>
                <a:latin typeface="Poppins"/>
              </a:rPr>
              <a:t>INTRODUCTION</a:t>
            </a:r>
          </a:p>
        </p:txBody>
      </p:sp>
      <p:sp>
        <p:nvSpPr>
          <p:cNvPr id="8" name="Freeform 8"/>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txBody>
          <a:bodyPr/>
          <a:lstStyle/>
          <a:p>
            <a:endParaRPr lang="en-IN"/>
          </a:p>
        </p:txBody>
      </p:sp>
      <p:sp>
        <p:nvSpPr>
          <p:cNvPr id="9" name="Freeform 9"/>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0" name="TextBox 10"/>
          <p:cNvSpPr txBox="1"/>
          <p:nvPr/>
        </p:nvSpPr>
        <p:spPr>
          <a:xfrm>
            <a:off x="875331" y="1774778"/>
            <a:ext cx="16586445" cy="7710771"/>
          </a:xfrm>
          <a:prstGeom prst="rect">
            <a:avLst/>
          </a:prstGeom>
        </p:spPr>
        <p:txBody>
          <a:bodyPr lIns="0" tIns="0" rIns="0" bIns="0" rtlCol="0" anchor="t">
            <a:spAutoFit/>
          </a:bodyPr>
          <a:lstStyle/>
          <a:p>
            <a:pPr marL="363518" lvl="1" indent="-181759">
              <a:lnSpc>
                <a:spcPts val="3855"/>
              </a:lnSpc>
              <a:buFont typeface="Arial"/>
              <a:buChar char="•"/>
            </a:pPr>
            <a:r>
              <a:rPr lang="en-US" sz="1683">
                <a:solidFill>
                  <a:srgbClr val="FFFFFF"/>
                </a:solidFill>
                <a:latin typeface="Michroma Bold"/>
              </a:rPr>
              <a:t>Problem: Predicting loan approval or rejection for applicants.</a:t>
            </a:r>
          </a:p>
          <a:p>
            <a:pPr marL="363518" lvl="1" indent="-181759">
              <a:lnSpc>
                <a:spcPts val="3855"/>
              </a:lnSpc>
              <a:buFont typeface="Arial"/>
              <a:buChar char="•"/>
            </a:pPr>
            <a:r>
              <a:rPr lang="en-US" sz="1683">
                <a:solidFill>
                  <a:srgbClr val="FFFFFF"/>
                </a:solidFill>
                <a:latin typeface="Michroma Bold"/>
              </a:rPr>
              <a:t>Objective: To build a predictive model for loan approval decision.</a:t>
            </a:r>
          </a:p>
          <a:p>
            <a:pPr marL="363518" lvl="1" indent="-181759">
              <a:lnSpc>
                <a:spcPts val="3855"/>
              </a:lnSpc>
              <a:buFont typeface="Arial"/>
              <a:buChar char="•"/>
            </a:pPr>
            <a:r>
              <a:rPr lang="en-US" sz="1683">
                <a:solidFill>
                  <a:srgbClr val="FFFFFF"/>
                </a:solidFill>
                <a:latin typeface="Michroma Bold"/>
              </a:rPr>
              <a:t>Dataset: Collection of historical loan application data.</a:t>
            </a:r>
          </a:p>
          <a:p>
            <a:pPr marL="363518" lvl="1" indent="-181759">
              <a:lnSpc>
                <a:spcPts val="3855"/>
              </a:lnSpc>
              <a:buFont typeface="Arial"/>
              <a:buChar char="•"/>
            </a:pPr>
            <a:r>
              <a:rPr lang="en-US" sz="1683">
                <a:solidFill>
                  <a:srgbClr val="FFFFFF"/>
                </a:solidFill>
                <a:latin typeface="Michroma Bold"/>
              </a:rPr>
              <a:t>Target: Binary outcome - Approved (1) or Rejected (0).</a:t>
            </a:r>
          </a:p>
          <a:p>
            <a:pPr marL="363518" lvl="1" indent="-181759">
              <a:lnSpc>
                <a:spcPts val="3855"/>
              </a:lnSpc>
              <a:buFont typeface="Arial"/>
              <a:buChar char="•"/>
            </a:pPr>
            <a:r>
              <a:rPr lang="en-US" sz="1683">
                <a:solidFill>
                  <a:srgbClr val="FFFFFF"/>
                </a:solidFill>
                <a:latin typeface="Michroma Bold"/>
              </a:rPr>
              <a:t>Steps:</a:t>
            </a:r>
          </a:p>
          <a:p>
            <a:pPr marL="727037" lvl="2" indent="-242346">
              <a:lnSpc>
                <a:spcPts val="3855"/>
              </a:lnSpc>
              <a:buFont typeface="Arial"/>
              <a:buChar char="⚬"/>
            </a:pPr>
            <a:r>
              <a:rPr lang="en-US" sz="1683">
                <a:solidFill>
                  <a:srgbClr val="FFFFFF"/>
                </a:solidFill>
                <a:latin typeface="Michroma Bold"/>
              </a:rPr>
              <a:t>Data Pre-processing: Cleaning, handling missing values, encoding categorical features.</a:t>
            </a:r>
          </a:p>
          <a:p>
            <a:pPr marL="727037" lvl="2" indent="-242346">
              <a:lnSpc>
                <a:spcPts val="3855"/>
              </a:lnSpc>
              <a:buFont typeface="Arial"/>
              <a:buChar char="⚬"/>
            </a:pPr>
            <a:r>
              <a:rPr lang="en-US" sz="1683">
                <a:solidFill>
                  <a:srgbClr val="FFFFFF"/>
                </a:solidFill>
                <a:latin typeface="Michroma Bold"/>
              </a:rPr>
              <a:t>Exploratory Data Analysis: Creating relevant features for better prediction.</a:t>
            </a:r>
          </a:p>
          <a:p>
            <a:pPr marL="727037" lvl="2" indent="-242346">
              <a:lnSpc>
                <a:spcPts val="3855"/>
              </a:lnSpc>
              <a:buFont typeface="Arial"/>
              <a:buChar char="⚬"/>
            </a:pPr>
            <a:r>
              <a:rPr lang="en-US" sz="1683">
                <a:solidFill>
                  <a:srgbClr val="FFFFFF"/>
                </a:solidFill>
                <a:latin typeface="Michroma Bold"/>
              </a:rPr>
              <a:t>Model Selection: Choosing suitable ML algorithms (e.g., Logistic Regression, Decision Trees, Random Forests).</a:t>
            </a:r>
          </a:p>
          <a:p>
            <a:pPr marL="727037" lvl="2" indent="-242346">
              <a:lnSpc>
                <a:spcPts val="3855"/>
              </a:lnSpc>
              <a:buFont typeface="Arial"/>
              <a:buChar char="⚬"/>
            </a:pPr>
            <a:r>
              <a:rPr lang="en-US" sz="1683">
                <a:solidFill>
                  <a:srgbClr val="FFFFFF"/>
                </a:solidFill>
                <a:latin typeface="Michroma Bold"/>
              </a:rPr>
              <a:t>Hyperparameter Tuning: Using GridSearch to optimize model performance.</a:t>
            </a:r>
          </a:p>
          <a:p>
            <a:pPr marL="727037" lvl="2" indent="-242346">
              <a:lnSpc>
                <a:spcPts val="3855"/>
              </a:lnSpc>
              <a:buFont typeface="Arial"/>
              <a:buChar char="⚬"/>
            </a:pPr>
            <a:r>
              <a:rPr lang="en-US" sz="1683">
                <a:solidFill>
                  <a:srgbClr val="FFFFFF"/>
                </a:solidFill>
                <a:latin typeface="Michroma Bold"/>
              </a:rPr>
              <a:t>Model Training: Training the selected model on the preprocessed data.</a:t>
            </a:r>
          </a:p>
          <a:p>
            <a:pPr marL="727037" lvl="2" indent="-242346">
              <a:lnSpc>
                <a:spcPts val="3855"/>
              </a:lnSpc>
              <a:buFont typeface="Arial"/>
              <a:buChar char="⚬"/>
            </a:pPr>
            <a:r>
              <a:rPr lang="en-US" sz="1683">
                <a:solidFill>
                  <a:srgbClr val="FFFFFF"/>
                </a:solidFill>
                <a:latin typeface="Michroma Bold"/>
              </a:rPr>
              <a:t>Model Evaluation: Assessing model accuracy and performance metrics.</a:t>
            </a:r>
          </a:p>
          <a:p>
            <a:pPr marL="363518" lvl="1" indent="-181759">
              <a:lnSpc>
                <a:spcPts val="3855"/>
              </a:lnSpc>
              <a:buFont typeface="Arial"/>
              <a:buChar char="•"/>
            </a:pPr>
            <a:r>
              <a:rPr lang="en-US" sz="1683">
                <a:solidFill>
                  <a:srgbClr val="FFFFFF"/>
                </a:solidFill>
                <a:latin typeface="Michroma Bold"/>
              </a:rPr>
              <a:t>Prediction: Using the trained model to predict loan approval for new applicants.</a:t>
            </a:r>
          </a:p>
          <a:p>
            <a:pPr marL="363518" lvl="1" indent="-181759">
              <a:lnSpc>
                <a:spcPts val="3855"/>
              </a:lnSpc>
              <a:buFont typeface="Arial"/>
              <a:buChar char="•"/>
            </a:pPr>
            <a:r>
              <a:rPr lang="en-US" sz="1683">
                <a:solidFill>
                  <a:srgbClr val="FFFFFF"/>
                </a:solidFill>
                <a:latin typeface="Michroma Bold"/>
              </a:rPr>
              <a:t>Challenges: Dealing with imbalanced classes, handling missing data, and ensuring fairness in decision-making.</a:t>
            </a:r>
          </a:p>
          <a:p>
            <a:pPr marL="363518" lvl="1" indent="-181759">
              <a:lnSpc>
                <a:spcPts val="3855"/>
              </a:lnSpc>
              <a:buFont typeface="Arial"/>
              <a:buChar char="•"/>
            </a:pPr>
            <a:r>
              <a:rPr lang="en-US" sz="1683">
                <a:solidFill>
                  <a:srgbClr val="FFFFFF"/>
                </a:solidFill>
                <a:latin typeface="Michroma Bold"/>
              </a:rPr>
              <a:t>Benefits: Streamlining loan approval process, reducing manual effort, and improving accuracy.</a:t>
            </a:r>
          </a:p>
          <a:p>
            <a:pPr marL="363518" lvl="1" indent="-181759">
              <a:lnSpc>
                <a:spcPts val="3855"/>
              </a:lnSpc>
              <a:buFont typeface="Arial"/>
              <a:buChar char="•"/>
            </a:pPr>
            <a:r>
              <a:rPr lang="en-US" sz="1683">
                <a:solidFill>
                  <a:srgbClr val="FFFFFF"/>
                </a:solidFill>
                <a:latin typeface="Michroma Bold"/>
              </a:rPr>
              <a:t>Impact: Helps financial institutions make informed decisions and reduces risks associated with lending.</a:t>
            </a:r>
          </a:p>
          <a:p>
            <a:pPr>
              <a:lnSpc>
                <a:spcPts val="3855"/>
              </a:lnSpc>
            </a:pPr>
            <a:endParaRPr lang="en-US" sz="1683">
              <a:solidFill>
                <a:srgbClr val="FFFFFF"/>
              </a:solidFill>
              <a:latin typeface="Michroma Bo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204506" y="-5178650"/>
            <a:ext cx="15870302" cy="20216945"/>
          </a:xfrm>
          <a:custGeom>
            <a:avLst/>
            <a:gdLst/>
            <a:ahLst/>
            <a:cxnLst/>
            <a:rect l="l" t="t" r="r" b="b"/>
            <a:pathLst>
              <a:path w="15870302" h="20216945">
                <a:moveTo>
                  <a:pt x="0" y="0"/>
                </a:moveTo>
                <a:lnTo>
                  <a:pt x="15870302" y="0"/>
                </a:lnTo>
                <a:lnTo>
                  <a:pt x="15870302" y="20216945"/>
                </a:lnTo>
                <a:lnTo>
                  <a:pt x="0" y="20216945"/>
                </a:lnTo>
                <a:lnTo>
                  <a:pt x="0" y="0"/>
                </a:lnTo>
                <a:close/>
              </a:path>
            </a:pathLst>
          </a:custGeom>
          <a:blipFill>
            <a:blip r:embed="rId2"/>
            <a:stretch>
              <a:fillRect/>
            </a:stretch>
          </a:blipFill>
        </p:spPr>
        <p:txBody>
          <a:bodyPr/>
          <a:lstStyle/>
          <a:p>
            <a:endParaRPr lang="en-IN"/>
          </a:p>
        </p:txBody>
      </p:sp>
      <p:grpSp>
        <p:nvGrpSpPr>
          <p:cNvPr id="3" name="Group 3"/>
          <p:cNvGrpSpPr/>
          <p:nvPr/>
        </p:nvGrpSpPr>
        <p:grpSpPr>
          <a:xfrm>
            <a:off x="0" y="0"/>
            <a:ext cx="7589321" cy="10287000"/>
            <a:chOff x="0" y="0"/>
            <a:chExt cx="2567252" cy="3479800"/>
          </a:xfrm>
        </p:grpSpPr>
        <p:sp>
          <p:nvSpPr>
            <p:cNvPr id="4" name="Freeform 4"/>
            <p:cNvSpPr/>
            <p:nvPr/>
          </p:nvSpPr>
          <p:spPr>
            <a:xfrm>
              <a:off x="0" y="0"/>
              <a:ext cx="2567252" cy="3479800"/>
            </a:xfrm>
            <a:custGeom>
              <a:avLst/>
              <a:gdLst/>
              <a:ahLst/>
              <a:cxnLst/>
              <a:rect l="l" t="t" r="r" b="b"/>
              <a:pathLst>
                <a:path w="2567252" h="3479800">
                  <a:moveTo>
                    <a:pt x="0" y="0"/>
                  </a:moveTo>
                  <a:lnTo>
                    <a:pt x="2567252" y="0"/>
                  </a:lnTo>
                  <a:lnTo>
                    <a:pt x="2567252" y="3479800"/>
                  </a:lnTo>
                  <a:lnTo>
                    <a:pt x="0" y="3479800"/>
                  </a:lnTo>
                  <a:close/>
                </a:path>
              </a:pathLst>
            </a:custGeom>
            <a:solidFill>
              <a:srgbClr val="000000"/>
            </a:solidFill>
          </p:spPr>
          <p:txBody>
            <a:bodyPr/>
            <a:lstStyle/>
            <a:p>
              <a:endParaRPr lang="en-IN"/>
            </a:p>
          </p:txBody>
        </p:sp>
      </p:grpSp>
      <p:grpSp>
        <p:nvGrpSpPr>
          <p:cNvPr id="5" name="Group 5"/>
          <p:cNvGrpSpPr/>
          <p:nvPr/>
        </p:nvGrpSpPr>
        <p:grpSpPr>
          <a:xfrm>
            <a:off x="1028700" y="3245930"/>
            <a:ext cx="5098253" cy="3795139"/>
            <a:chOff x="0" y="0"/>
            <a:chExt cx="6797670" cy="5060186"/>
          </a:xfrm>
        </p:grpSpPr>
        <p:sp>
          <p:nvSpPr>
            <p:cNvPr id="6" name="TextBox 6"/>
            <p:cNvSpPr txBox="1"/>
            <p:nvPr/>
          </p:nvSpPr>
          <p:spPr>
            <a:xfrm>
              <a:off x="0" y="-190500"/>
              <a:ext cx="6797670" cy="3746500"/>
            </a:xfrm>
            <a:prstGeom prst="rect">
              <a:avLst/>
            </a:prstGeom>
          </p:spPr>
          <p:txBody>
            <a:bodyPr lIns="0" tIns="0" rIns="0" bIns="0" rtlCol="0" anchor="t">
              <a:spAutoFit/>
            </a:bodyPr>
            <a:lstStyle/>
            <a:p>
              <a:pPr marL="0" lvl="0" indent="0">
                <a:lnSpc>
                  <a:spcPts val="10560"/>
                </a:lnSpc>
                <a:spcBef>
                  <a:spcPct val="0"/>
                </a:spcBef>
              </a:pPr>
              <a:r>
                <a:rPr lang="en-US" sz="8800">
                  <a:solidFill>
                    <a:srgbClr val="EFEFEF"/>
                  </a:solidFill>
                  <a:latin typeface="Mero Thai"/>
                </a:rPr>
                <a:t>Thank you!</a:t>
              </a:r>
            </a:p>
          </p:txBody>
        </p:sp>
        <p:sp>
          <p:nvSpPr>
            <p:cNvPr id="7" name="TextBox 7"/>
            <p:cNvSpPr txBox="1"/>
            <p:nvPr/>
          </p:nvSpPr>
          <p:spPr>
            <a:xfrm>
              <a:off x="0" y="4319353"/>
              <a:ext cx="6797670" cy="740833"/>
            </a:xfrm>
            <a:prstGeom prst="rect">
              <a:avLst/>
            </a:prstGeom>
          </p:spPr>
          <p:txBody>
            <a:bodyPr lIns="0" tIns="0" rIns="0" bIns="0" rtlCol="0" anchor="t">
              <a:spAutoFit/>
            </a:bodyPr>
            <a:lstStyle/>
            <a:p>
              <a:pPr>
                <a:lnSpc>
                  <a:spcPts val="455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6296">
            <a:off x="-4076719" y="-2686299"/>
            <a:ext cx="8760196" cy="8850507"/>
          </a:xfrm>
          <a:custGeom>
            <a:avLst/>
            <a:gdLst/>
            <a:ahLst/>
            <a:cxnLst/>
            <a:rect l="l" t="t" r="r" b="b"/>
            <a:pathLst>
              <a:path w="8760196" h="8850507">
                <a:moveTo>
                  <a:pt x="0" y="0"/>
                </a:moveTo>
                <a:lnTo>
                  <a:pt x="8760196" y="0"/>
                </a:lnTo>
                <a:lnTo>
                  <a:pt x="8760196" y="8850507"/>
                </a:lnTo>
                <a:lnTo>
                  <a:pt x="0" y="8850507"/>
                </a:lnTo>
                <a:lnTo>
                  <a:pt x="0" y="0"/>
                </a:lnTo>
                <a:close/>
              </a:path>
            </a:pathLst>
          </a:custGeom>
          <a:blipFill>
            <a:blip r:embed="rId2">
              <a:alphaModFix amt="9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653495" y="3311486"/>
            <a:ext cx="9413076" cy="4706538"/>
          </a:xfrm>
          <a:custGeom>
            <a:avLst/>
            <a:gdLst/>
            <a:ahLst/>
            <a:cxnLst/>
            <a:rect l="l" t="t" r="r" b="b"/>
            <a:pathLst>
              <a:path w="9413076" h="4706538">
                <a:moveTo>
                  <a:pt x="0" y="0"/>
                </a:moveTo>
                <a:lnTo>
                  <a:pt x="9413076" y="0"/>
                </a:lnTo>
                <a:lnTo>
                  <a:pt x="9413076" y="4706538"/>
                </a:lnTo>
                <a:lnTo>
                  <a:pt x="0" y="4706538"/>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329724" y="660070"/>
            <a:ext cx="8877291" cy="2167295"/>
          </a:xfrm>
          <a:prstGeom prst="rect">
            <a:avLst/>
          </a:prstGeom>
        </p:spPr>
        <p:txBody>
          <a:bodyPr lIns="0" tIns="0" rIns="0" bIns="0" rtlCol="0" anchor="t">
            <a:spAutoFit/>
          </a:bodyPr>
          <a:lstStyle/>
          <a:p>
            <a:pPr>
              <a:lnSpc>
                <a:spcPts val="8640"/>
              </a:lnSpc>
            </a:pPr>
            <a:r>
              <a:rPr lang="en-US" sz="7200">
                <a:solidFill>
                  <a:srgbClr val="FFFFFF"/>
                </a:solidFill>
                <a:latin typeface="Michroma"/>
              </a:rPr>
              <a:t>Logistic Regression</a:t>
            </a:r>
          </a:p>
        </p:txBody>
      </p:sp>
      <p:sp>
        <p:nvSpPr>
          <p:cNvPr id="5" name="TextBox 5"/>
          <p:cNvSpPr txBox="1"/>
          <p:nvPr/>
        </p:nvSpPr>
        <p:spPr>
          <a:xfrm>
            <a:off x="303379" y="3301961"/>
            <a:ext cx="7877351" cy="5857700"/>
          </a:xfrm>
          <a:prstGeom prst="rect">
            <a:avLst/>
          </a:prstGeom>
        </p:spPr>
        <p:txBody>
          <a:bodyPr lIns="0" tIns="0" rIns="0" bIns="0" rtlCol="0" anchor="t">
            <a:spAutoFit/>
          </a:bodyPr>
          <a:lstStyle/>
          <a:p>
            <a:pPr>
              <a:lnSpc>
                <a:spcPts val="3131"/>
              </a:lnSpc>
            </a:pPr>
            <a:r>
              <a:rPr lang="en-US" sz="2545">
                <a:solidFill>
                  <a:srgbClr val="FFFFFF"/>
                </a:solidFill>
                <a:latin typeface="DM Sans Italics"/>
              </a:rPr>
              <a:t>What is Logistic regression?</a:t>
            </a:r>
          </a:p>
          <a:p>
            <a:pPr>
              <a:lnSpc>
                <a:spcPts val="3131"/>
              </a:lnSpc>
            </a:pPr>
            <a:endParaRPr lang="en-US" sz="2545">
              <a:solidFill>
                <a:srgbClr val="FFFFFF"/>
              </a:solidFill>
              <a:latin typeface="DM Sans Italics"/>
            </a:endParaRPr>
          </a:p>
          <a:p>
            <a:pPr>
              <a:lnSpc>
                <a:spcPts val="3131"/>
              </a:lnSpc>
            </a:pPr>
            <a:r>
              <a:rPr lang="en-US" sz="2545">
                <a:solidFill>
                  <a:srgbClr val="FFFFFF"/>
                </a:solidFill>
                <a:latin typeface="DM Sans Italics"/>
              </a:rPr>
              <a:t>Regression analysis uses logistic regression to estimate a logistic model's parameters.</a:t>
            </a:r>
          </a:p>
          <a:p>
            <a:pPr>
              <a:lnSpc>
                <a:spcPts val="3131"/>
              </a:lnSpc>
            </a:pPr>
            <a:r>
              <a:rPr lang="en-US" sz="2545">
                <a:solidFill>
                  <a:srgbClr val="FFFFFF"/>
                </a:solidFill>
                <a:latin typeface="DM Sans Italics"/>
              </a:rPr>
              <a:t>When the dependent variable is a categorical variable, logistic regression is utilised.</a:t>
            </a:r>
          </a:p>
          <a:p>
            <a:pPr>
              <a:lnSpc>
                <a:spcPts val="3131"/>
              </a:lnSpc>
            </a:pPr>
            <a:endParaRPr lang="en-US" sz="2545">
              <a:solidFill>
                <a:srgbClr val="FFFFFF"/>
              </a:solidFill>
              <a:latin typeface="DM Sans Italics"/>
            </a:endParaRPr>
          </a:p>
          <a:p>
            <a:pPr>
              <a:lnSpc>
                <a:spcPts val="3131"/>
              </a:lnSpc>
            </a:pPr>
            <a:r>
              <a:rPr lang="en-US" sz="2545">
                <a:solidFill>
                  <a:srgbClr val="FFFFFF"/>
                </a:solidFill>
                <a:latin typeface="DM Sans Italics"/>
              </a:rPr>
              <a:t>Types of LR: </a:t>
            </a:r>
          </a:p>
          <a:p>
            <a:pPr marL="549646" lvl="1" indent="-274823">
              <a:lnSpc>
                <a:spcPts val="3131"/>
              </a:lnSpc>
              <a:buFont typeface="Arial"/>
              <a:buChar char="•"/>
            </a:pPr>
            <a:r>
              <a:rPr lang="en-US" sz="2545">
                <a:solidFill>
                  <a:srgbClr val="FFFFFF"/>
                </a:solidFill>
                <a:latin typeface="DM Sans Italics"/>
              </a:rPr>
              <a:t>Binary (two outcomes in the dependent variable), </a:t>
            </a:r>
          </a:p>
          <a:p>
            <a:pPr marL="549646" lvl="1" indent="-274823">
              <a:lnSpc>
                <a:spcPts val="3131"/>
              </a:lnSpc>
              <a:buFont typeface="Arial"/>
              <a:buChar char="•"/>
            </a:pPr>
            <a:r>
              <a:rPr lang="en-US" sz="2545">
                <a:solidFill>
                  <a:srgbClr val="FFFFFF"/>
                </a:solidFill>
                <a:latin typeface="DM Sans Italics"/>
              </a:rPr>
              <a:t>Multinomial (three or more outcomes in the dependent variable)</a:t>
            </a:r>
          </a:p>
          <a:p>
            <a:pPr marL="549646" lvl="1" indent="-274823">
              <a:lnSpc>
                <a:spcPts val="3131"/>
              </a:lnSpc>
              <a:buFont typeface="Arial"/>
              <a:buChar char="•"/>
            </a:pPr>
            <a:r>
              <a:rPr lang="en-US" sz="2545">
                <a:solidFill>
                  <a:srgbClr val="FFFFFF"/>
                </a:solidFill>
                <a:latin typeface="DM Sans Italics"/>
              </a:rPr>
              <a:t>Ordinary (three or more outcomes in the response variable) </a:t>
            </a:r>
          </a:p>
          <a:p>
            <a:pPr>
              <a:lnSpc>
                <a:spcPts val="3131"/>
              </a:lnSpc>
              <a:spcBef>
                <a:spcPct val="0"/>
              </a:spcBef>
            </a:pPr>
            <a:endParaRPr lang="en-US" sz="2545">
              <a:solidFill>
                <a:srgbClr val="FFFFFF"/>
              </a:solidFill>
              <a:latin typeface="DM Sans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6296">
            <a:off x="-4076719" y="-2686299"/>
            <a:ext cx="8760196" cy="8850507"/>
          </a:xfrm>
          <a:custGeom>
            <a:avLst/>
            <a:gdLst/>
            <a:ahLst/>
            <a:cxnLst/>
            <a:rect l="l" t="t" r="r" b="b"/>
            <a:pathLst>
              <a:path w="8760196" h="8850507">
                <a:moveTo>
                  <a:pt x="0" y="0"/>
                </a:moveTo>
                <a:lnTo>
                  <a:pt x="8760196" y="0"/>
                </a:lnTo>
                <a:lnTo>
                  <a:pt x="8760196" y="8850507"/>
                </a:lnTo>
                <a:lnTo>
                  <a:pt x="0" y="8850507"/>
                </a:lnTo>
                <a:lnTo>
                  <a:pt x="0" y="0"/>
                </a:lnTo>
                <a:close/>
              </a:path>
            </a:pathLst>
          </a:custGeom>
          <a:blipFill>
            <a:blip r:embed="rId2">
              <a:alphaModFix amt="9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8537924" y="4119228"/>
            <a:ext cx="9401128" cy="4223163"/>
          </a:xfrm>
          <a:custGeom>
            <a:avLst/>
            <a:gdLst/>
            <a:ahLst/>
            <a:cxnLst/>
            <a:rect l="l" t="t" r="r" b="b"/>
            <a:pathLst>
              <a:path w="9401128" h="4223163">
                <a:moveTo>
                  <a:pt x="0" y="0"/>
                </a:moveTo>
                <a:lnTo>
                  <a:pt x="9401128" y="0"/>
                </a:lnTo>
                <a:lnTo>
                  <a:pt x="9401128" y="4223163"/>
                </a:lnTo>
                <a:lnTo>
                  <a:pt x="0" y="4223163"/>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483809"/>
            <a:ext cx="11422242" cy="3255705"/>
          </a:xfrm>
          <a:prstGeom prst="rect">
            <a:avLst/>
          </a:prstGeom>
        </p:spPr>
        <p:txBody>
          <a:bodyPr lIns="0" tIns="0" rIns="0" bIns="0" rtlCol="0" anchor="t">
            <a:spAutoFit/>
          </a:bodyPr>
          <a:lstStyle/>
          <a:p>
            <a:pPr>
              <a:lnSpc>
                <a:spcPts val="8639"/>
              </a:lnSpc>
            </a:pPr>
            <a:r>
              <a:rPr lang="en-US" sz="7199">
                <a:solidFill>
                  <a:srgbClr val="FFFFFF"/>
                </a:solidFill>
                <a:latin typeface="Michroma"/>
              </a:rPr>
              <a:t>Support Vector machine</a:t>
            </a:r>
          </a:p>
          <a:p>
            <a:pPr>
              <a:lnSpc>
                <a:spcPts val="8640"/>
              </a:lnSpc>
            </a:pPr>
            <a:endParaRPr lang="en-US" sz="7199">
              <a:solidFill>
                <a:srgbClr val="FFFFFF"/>
              </a:solidFill>
              <a:latin typeface="Michroma"/>
            </a:endParaRPr>
          </a:p>
        </p:txBody>
      </p:sp>
      <p:sp>
        <p:nvSpPr>
          <p:cNvPr id="5" name="TextBox 5"/>
          <p:cNvSpPr txBox="1"/>
          <p:nvPr/>
        </p:nvSpPr>
        <p:spPr>
          <a:xfrm>
            <a:off x="303379" y="3301961"/>
            <a:ext cx="7877351" cy="6248225"/>
          </a:xfrm>
          <a:prstGeom prst="rect">
            <a:avLst/>
          </a:prstGeom>
        </p:spPr>
        <p:txBody>
          <a:bodyPr lIns="0" tIns="0" rIns="0" bIns="0" rtlCol="0" anchor="t">
            <a:spAutoFit/>
          </a:bodyPr>
          <a:lstStyle/>
          <a:p>
            <a:pPr marL="549646" lvl="1" indent="-274823">
              <a:lnSpc>
                <a:spcPts val="3131"/>
              </a:lnSpc>
              <a:buFont typeface="Arial"/>
              <a:buChar char="•"/>
            </a:pPr>
            <a:r>
              <a:rPr lang="en-US" sz="2545">
                <a:solidFill>
                  <a:srgbClr val="FFFFFF"/>
                </a:solidFill>
                <a:latin typeface="DM Sans Italics"/>
              </a:rPr>
              <a:t>SVM is a powerful ML algorithm for classification, regression, and outlier detection tasks.</a:t>
            </a:r>
          </a:p>
          <a:p>
            <a:pPr marL="549646" lvl="1" indent="-274823">
              <a:lnSpc>
                <a:spcPts val="3131"/>
              </a:lnSpc>
              <a:buFont typeface="Arial"/>
              <a:buChar char="•"/>
            </a:pPr>
            <a:r>
              <a:rPr lang="en-US" sz="2545">
                <a:solidFill>
                  <a:srgbClr val="FFFFFF"/>
                </a:solidFill>
                <a:latin typeface="DM Sans Italics"/>
              </a:rPr>
              <a:t>It finds the optimal hyperplane in N-dimensional space to separate data points into different classes.</a:t>
            </a:r>
          </a:p>
          <a:p>
            <a:pPr marL="549646" lvl="1" indent="-274823">
              <a:lnSpc>
                <a:spcPts val="3131"/>
              </a:lnSpc>
              <a:buFont typeface="Arial"/>
              <a:buChar char="•"/>
            </a:pPr>
            <a:r>
              <a:rPr lang="en-US" sz="2545">
                <a:solidFill>
                  <a:srgbClr val="FFFFFF"/>
                </a:solidFill>
                <a:latin typeface="DM Sans Italics"/>
              </a:rPr>
              <a:t>The hyperplane is the line that has the maximum margin between the two classes.</a:t>
            </a:r>
          </a:p>
          <a:p>
            <a:pPr marL="549646" lvl="1" indent="-274823">
              <a:lnSpc>
                <a:spcPts val="3131"/>
              </a:lnSpc>
              <a:buFont typeface="Arial"/>
              <a:buChar char="•"/>
            </a:pPr>
            <a:r>
              <a:rPr lang="en-US" sz="2545">
                <a:solidFill>
                  <a:srgbClr val="FFFFFF"/>
                </a:solidFill>
                <a:latin typeface="DM Sans Italics"/>
              </a:rPr>
              <a:t>The margin is the distance between the hyperplane and the nearest data points of each class.</a:t>
            </a:r>
          </a:p>
          <a:p>
            <a:pPr marL="549646" lvl="1" indent="-274823">
              <a:lnSpc>
                <a:spcPts val="3131"/>
              </a:lnSpc>
              <a:buFont typeface="Arial"/>
              <a:buChar char="•"/>
            </a:pPr>
            <a:r>
              <a:rPr lang="en-US" sz="2545">
                <a:solidFill>
                  <a:srgbClr val="FFFFFF"/>
                </a:solidFill>
                <a:latin typeface="DM Sans Italics"/>
              </a:rPr>
              <a:t>The SVM algorithm tries to find the hyperplane with the maximum margin, which ensures that the model is as robust as possible to noise in the data.</a:t>
            </a:r>
          </a:p>
          <a:p>
            <a:pPr>
              <a:lnSpc>
                <a:spcPts val="3131"/>
              </a:lnSpc>
            </a:pPr>
            <a:endParaRPr lang="en-US" sz="2545">
              <a:solidFill>
                <a:srgbClr val="FFFFFF"/>
              </a:solidFill>
              <a:latin typeface="DM Sans Itali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6296">
            <a:off x="-4076719" y="-2686299"/>
            <a:ext cx="8760196" cy="8850507"/>
          </a:xfrm>
          <a:custGeom>
            <a:avLst/>
            <a:gdLst/>
            <a:ahLst/>
            <a:cxnLst/>
            <a:rect l="l" t="t" r="r" b="b"/>
            <a:pathLst>
              <a:path w="8760196" h="8850507">
                <a:moveTo>
                  <a:pt x="0" y="0"/>
                </a:moveTo>
                <a:lnTo>
                  <a:pt x="8760196" y="0"/>
                </a:lnTo>
                <a:lnTo>
                  <a:pt x="8760196" y="8850507"/>
                </a:lnTo>
                <a:lnTo>
                  <a:pt x="0" y="8850507"/>
                </a:lnTo>
                <a:lnTo>
                  <a:pt x="0" y="0"/>
                </a:lnTo>
                <a:close/>
              </a:path>
            </a:pathLst>
          </a:custGeom>
          <a:blipFill>
            <a:blip r:embed="rId2">
              <a:alphaModFix amt="9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9144000" y="3885219"/>
            <a:ext cx="8533085" cy="4799861"/>
          </a:xfrm>
          <a:custGeom>
            <a:avLst/>
            <a:gdLst/>
            <a:ahLst/>
            <a:cxnLst/>
            <a:rect l="l" t="t" r="r" b="b"/>
            <a:pathLst>
              <a:path w="8533085" h="4799861">
                <a:moveTo>
                  <a:pt x="0" y="0"/>
                </a:moveTo>
                <a:lnTo>
                  <a:pt x="8533085" y="0"/>
                </a:lnTo>
                <a:lnTo>
                  <a:pt x="8533085" y="4799860"/>
                </a:lnTo>
                <a:lnTo>
                  <a:pt x="0" y="4799860"/>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483809"/>
            <a:ext cx="11422242" cy="3255705"/>
          </a:xfrm>
          <a:prstGeom prst="rect">
            <a:avLst/>
          </a:prstGeom>
        </p:spPr>
        <p:txBody>
          <a:bodyPr lIns="0" tIns="0" rIns="0" bIns="0" rtlCol="0" anchor="t">
            <a:spAutoFit/>
          </a:bodyPr>
          <a:lstStyle/>
          <a:p>
            <a:pPr>
              <a:lnSpc>
                <a:spcPts val="8639"/>
              </a:lnSpc>
            </a:pPr>
            <a:r>
              <a:rPr lang="en-US" sz="7199">
                <a:solidFill>
                  <a:srgbClr val="FFFFFF"/>
                </a:solidFill>
                <a:latin typeface="Michroma"/>
              </a:rPr>
              <a:t>Support Vector machine</a:t>
            </a:r>
          </a:p>
          <a:p>
            <a:pPr>
              <a:lnSpc>
                <a:spcPts val="8640"/>
              </a:lnSpc>
            </a:pPr>
            <a:endParaRPr lang="en-US" sz="7199">
              <a:solidFill>
                <a:srgbClr val="FFFFFF"/>
              </a:solidFill>
              <a:latin typeface="Michroma"/>
            </a:endParaRPr>
          </a:p>
        </p:txBody>
      </p:sp>
      <p:sp>
        <p:nvSpPr>
          <p:cNvPr id="5" name="TextBox 5"/>
          <p:cNvSpPr txBox="1"/>
          <p:nvPr/>
        </p:nvSpPr>
        <p:spPr>
          <a:xfrm>
            <a:off x="303379" y="3178136"/>
            <a:ext cx="7877351" cy="6140481"/>
          </a:xfrm>
          <a:prstGeom prst="rect">
            <a:avLst/>
          </a:prstGeom>
        </p:spPr>
        <p:txBody>
          <a:bodyPr lIns="0" tIns="0" rIns="0" bIns="0" rtlCol="0" anchor="t">
            <a:spAutoFit/>
          </a:bodyPr>
          <a:lstStyle/>
          <a:p>
            <a:pPr marL="549646" lvl="1" indent="-274823">
              <a:lnSpc>
                <a:spcPts val="4429"/>
              </a:lnSpc>
              <a:buFont typeface="Arial"/>
              <a:buChar char="•"/>
            </a:pPr>
            <a:r>
              <a:rPr lang="en-US" sz="2545">
                <a:solidFill>
                  <a:srgbClr val="FFFFFF"/>
                </a:solidFill>
                <a:latin typeface="DM Sans Italics"/>
              </a:rPr>
              <a:t>Powerful algorithm for diverse problems.</a:t>
            </a:r>
          </a:p>
          <a:p>
            <a:pPr marL="549646" lvl="1" indent="-274823">
              <a:lnSpc>
                <a:spcPts val="4429"/>
              </a:lnSpc>
              <a:buFont typeface="Arial"/>
              <a:buChar char="•"/>
            </a:pPr>
            <a:r>
              <a:rPr lang="en-US" sz="2545">
                <a:solidFill>
                  <a:srgbClr val="FFFFFF"/>
                </a:solidFill>
                <a:latin typeface="DM Sans Italics"/>
              </a:rPr>
              <a:t>Effective in high-dimensional spaces, excels in generalization.</a:t>
            </a:r>
          </a:p>
          <a:p>
            <a:pPr marL="549646" lvl="1" indent="-274823">
              <a:lnSpc>
                <a:spcPts val="4429"/>
              </a:lnSpc>
              <a:buFont typeface="Arial"/>
              <a:buChar char="•"/>
            </a:pPr>
            <a:r>
              <a:rPr lang="en-US" sz="2545">
                <a:solidFill>
                  <a:srgbClr val="FFFFFF"/>
                </a:solidFill>
                <a:latin typeface="DM Sans Italics"/>
              </a:rPr>
              <a:t>Robust to data noise.</a:t>
            </a:r>
          </a:p>
          <a:p>
            <a:pPr marL="549646" lvl="1" indent="-274823">
              <a:lnSpc>
                <a:spcPts val="4429"/>
              </a:lnSpc>
              <a:buFont typeface="Arial"/>
              <a:buChar char="•"/>
            </a:pPr>
            <a:r>
              <a:rPr lang="en-US" sz="2545">
                <a:solidFill>
                  <a:srgbClr val="FFFFFF"/>
                </a:solidFill>
                <a:latin typeface="DM Sans Italics"/>
              </a:rPr>
              <a:t>Computationally expensive for large datasets.</a:t>
            </a:r>
          </a:p>
          <a:p>
            <a:pPr marL="549646" lvl="1" indent="-274823">
              <a:lnSpc>
                <a:spcPts val="4429"/>
              </a:lnSpc>
              <a:buFont typeface="Arial"/>
              <a:buChar char="•"/>
            </a:pPr>
            <a:r>
              <a:rPr lang="en-US" sz="2545">
                <a:solidFill>
                  <a:srgbClr val="FFFFFF"/>
                </a:solidFill>
                <a:latin typeface="DM Sans Italics"/>
              </a:rPr>
              <a:t>Kernel trick for non-linear classification.</a:t>
            </a:r>
          </a:p>
          <a:p>
            <a:pPr marL="549646" lvl="1" indent="-274823">
              <a:lnSpc>
                <a:spcPts val="4429"/>
              </a:lnSpc>
              <a:buFont typeface="Arial"/>
              <a:buChar char="•"/>
            </a:pPr>
            <a:r>
              <a:rPr lang="en-US" sz="2545">
                <a:solidFill>
                  <a:srgbClr val="FFFFFF"/>
                </a:solidFill>
                <a:latin typeface="DM Sans Italics"/>
              </a:rPr>
              <a:t>Suitable for binary and multi-class classification.</a:t>
            </a:r>
          </a:p>
          <a:p>
            <a:pPr marL="549646" lvl="1" indent="-274823">
              <a:lnSpc>
                <a:spcPts val="4429"/>
              </a:lnSpc>
              <a:buFont typeface="Arial"/>
              <a:buChar char="•"/>
            </a:pPr>
            <a:r>
              <a:rPr lang="en-US" sz="2545">
                <a:solidFill>
                  <a:srgbClr val="FFFFFF"/>
                </a:solidFill>
                <a:latin typeface="DM Sans Italics"/>
              </a:rPr>
              <a:t>Applicable to regression problems.</a:t>
            </a:r>
          </a:p>
          <a:p>
            <a:pPr marL="549646" lvl="1" indent="-274823">
              <a:lnSpc>
                <a:spcPts val="4429"/>
              </a:lnSpc>
              <a:buFont typeface="Arial"/>
              <a:buChar char="•"/>
            </a:pPr>
            <a:r>
              <a:rPr lang="en-US" sz="2545">
                <a:solidFill>
                  <a:srgbClr val="FFFFFF"/>
                </a:solidFill>
                <a:latin typeface="DM Sans Italics"/>
              </a:rPr>
              <a:t>Popular in ML, used in spam filtering, image classification, fraud detection, etc.</a:t>
            </a:r>
          </a:p>
          <a:p>
            <a:pPr>
              <a:lnSpc>
                <a:spcPts val="4429"/>
              </a:lnSpc>
            </a:pPr>
            <a:endParaRPr lang="en-US" sz="2545">
              <a:solidFill>
                <a:srgbClr val="FFFFFF"/>
              </a:solidFill>
              <a:latin typeface="DM Sans Itali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6296">
            <a:off x="-4076719" y="-2686299"/>
            <a:ext cx="8760196" cy="8850507"/>
          </a:xfrm>
          <a:custGeom>
            <a:avLst/>
            <a:gdLst/>
            <a:ahLst/>
            <a:cxnLst/>
            <a:rect l="l" t="t" r="r" b="b"/>
            <a:pathLst>
              <a:path w="8760196" h="8850507">
                <a:moveTo>
                  <a:pt x="0" y="0"/>
                </a:moveTo>
                <a:lnTo>
                  <a:pt x="8760196" y="0"/>
                </a:lnTo>
                <a:lnTo>
                  <a:pt x="8760196" y="8850507"/>
                </a:lnTo>
                <a:lnTo>
                  <a:pt x="0" y="8850507"/>
                </a:lnTo>
                <a:lnTo>
                  <a:pt x="0" y="0"/>
                </a:lnTo>
                <a:close/>
              </a:path>
            </a:pathLst>
          </a:custGeom>
          <a:blipFill>
            <a:blip r:embed="rId2">
              <a:alphaModFix amt="9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583852" y="3704702"/>
            <a:ext cx="6441561" cy="5160894"/>
          </a:xfrm>
          <a:custGeom>
            <a:avLst/>
            <a:gdLst/>
            <a:ahLst/>
            <a:cxnLst/>
            <a:rect l="l" t="t" r="r" b="b"/>
            <a:pathLst>
              <a:path w="6441561" h="5160894">
                <a:moveTo>
                  <a:pt x="0" y="0"/>
                </a:moveTo>
                <a:lnTo>
                  <a:pt x="6441561" y="0"/>
                </a:lnTo>
                <a:lnTo>
                  <a:pt x="6441561" y="5160894"/>
                </a:lnTo>
                <a:lnTo>
                  <a:pt x="0" y="5160894"/>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1572219"/>
            <a:ext cx="11422242" cy="1078885"/>
          </a:xfrm>
          <a:prstGeom prst="rect">
            <a:avLst/>
          </a:prstGeom>
        </p:spPr>
        <p:txBody>
          <a:bodyPr lIns="0" tIns="0" rIns="0" bIns="0" rtlCol="0" anchor="t">
            <a:spAutoFit/>
          </a:bodyPr>
          <a:lstStyle/>
          <a:p>
            <a:pPr>
              <a:lnSpc>
                <a:spcPts val="8640"/>
              </a:lnSpc>
            </a:pPr>
            <a:r>
              <a:rPr lang="en-US" sz="7200">
                <a:solidFill>
                  <a:srgbClr val="FFFFFF"/>
                </a:solidFill>
                <a:latin typeface="Michroma Bold"/>
              </a:rPr>
              <a:t>Decision Tree</a:t>
            </a:r>
          </a:p>
        </p:txBody>
      </p:sp>
      <p:sp>
        <p:nvSpPr>
          <p:cNvPr id="5" name="TextBox 5"/>
          <p:cNvSpPr txBox="1"/>
          <p:nvPr/>
        </p:nvSpPr>
        <p:spPr>
          <a:xfrm>
            <a:off x="867025" y="2764198"/>
            <a:ext cx="7877351" cy="7264431"/>
          </a:xfrm>
          <a:prstGeom prst="rect">
            <a:avLst/>
          </a:prstGeom>
        </p:spPr>
        <p:txBody>
          <a:bodyPr lIns="0" tIns="0" rIns="0" bIns="0" rtlCol="0" anchor="t">
            <a:spAutoFit/>
          </a:bodyPr>
          <a:lstStyle/>
          <a:p>
            <a:pPr marL="549646" lvl="1" indent="-274823">
              <a:lnSpc>
                <a:spcPts val="4429"/>
              </a:lnSpc>
              <a:buFont typeface="Arial"/>
              <a:buChar char="•"/>
            </a:pPr>
            <a:r>
              <a:rPr lang="en-US" sz="2545">
                <a:solidFill>
                  <a:srgbClr val="FFFFFF"/>
                </a:solidFill>
                <a:latin typeface="DM Sans Italics"/>
              </a:rPr>
              <a:t>Non-parametric supervised learning algorithm.</a:t>
            </a:r>
          </a:p>
          <a:p>
            <a:pPr marL="549646" lvl="1" indent="-274823">
              <a:lnSpc>
                <a:spcPts val="4429"/>
              </a:lnSpc>
              <a:buFont typeface="Arial"/>
              <a:buChar char="•"/>
            </a:pPr>
            <a:r>
              <a:rPr lang="en-US" sz="2545">
                <a:solidFill>
                  <a:srgbClr val="FFFFFF"/>
                </a:solidFill>
                <a:latin typeface="DM Sans Italics"/>
              </a:rPr>
              <a:t>Used for classification and regression tasks.</a:t>
            </a:r>
          </a:p>
          <a:p>
            <a:pPr marL="549646" lvl="1" indent="-274823">
              <a:lnSpc>
                <a:spcPts val="4429"/>
              </a:lnSpc>
              <a:buFont typeface="Arial"/>
              <a:buChar char="•"/>
            </a:pPr>
            <a:r>
              <a:rPr lang="en-US" sz="2545">
                <a:solidFill>
                  <a:srgbClr val="FFFFFF"/>
                </a:solidFill>
                <a:latin typeface="DM Sans Italics"/>
              </a:rPr>
              <a:t>Recursively partitions data into smaller, homogeneous subsets.</a:t>
            </a:r>
          </a:p>
          <a:p>
            <a:pPr marL="549646" lvl="1" indent="-274823">
              <a:lnSpc>
                <a:spcPts val="4429"/>
              </a:lnSpc>
              <a:buFont typeface="Arial"/>
              <a:buChar char="•"/>
            </a:pPr>
            <a:r>
              <a:rPr lang="en-US" sz="2545">
                <a:solidFill>
                  <a:srgbClr val="FFFFFF"/>
                </a:solidFill>
                <a:latin typeface="DM Sans Italics"/>
              </a:rPr>
              <a:t>Prediction based on feature values:</a:t>
            </a:r>
          </a:p>
          <a:p>
            <a:pPr marL="1099293" lvl="2" indent="-366431">
              <a:lnSpc>
                <a:spcPts val="4429"/>
              </a:lnSpc>
              <a:buFont typeface="Arial"/>
              <a:buChar char="⚬"/>
            </a:pPr>
            <a:r>
              <a:rPr lang="en-US" sz="2545">
                <a:solidFill>
                  <a:srgbClr val="FFFFFF"/>
                </a:solidFill>
                <a:latin typeface="DM Sans Italics"/>
              </a:rPr>
              <a:t>Traverse tree from root node to leaf nodes.</a:t>
            </a:r>
          </a:p>
          <a:p>
            <a:pPr marL="1099293" lvl="2" indent="-366431">
              <a:lnSpc>
                <a:spcPts val="4429"/>
              </a:lnSpc>
              <a:buFont typeface="Arial"/>
              <a:buChar char="⚬"/>
            </a:pPr>
            <a:r>
              <a:rPr lang="en-US" sz="2545">
                <a:solidFill>
                  <a:srgbClr val="FFFFFF"/>
                </a:solidFill>
                <a:latin typeface="DM Sans Italics"/>
              </a:rPr>
              <a:t>Follow branches corresponding to feature values.</a:t>
            </a:r>
          </a:p>
          <a:p>
            <a:pPr marL="549646" lvl="1" indent="-274823">
              <a:lnSpc>
                <a:spcPts val="4429"/>
              </a:lnSpc>
              <a:buFont typeface="Arial"/>
              <a:buChar char="•"/>
            </a:pPr>
            <a:r>
              <a:rPr lang="en-US" sz="2545">
                <a:solidFill>
                  <a:srgbClr val="FFFFFF"/>
                </a:solidFill>
                <a:latin typeface="DM Sans Italics"/>
              </a:rPr>
              <a:t>Components:</a:t>
            </a:r>
          </a:p>
          <a:p>
            <a:pPr marL="1099293" lvl="2" indent="-366431">
              <a:lnSpc>
                <a:spcPts val="4429"/>
              </a:lnSpc>
              <a:buFont typeface="Arial"/>
              <a:buChar char="⚬"/>
            </a:pPr>
            <a:r>
              <a:rPr lang="en-US" sz="2545">
                <a:solidFill>
                  <a:srgbClr val="FFFFFF"/>
                </a:solidFill>
                <a:latin typeface="DM Sans Italics"/>
              </a:rPr>
              <a:t>Root node.</a:t>
            </a:r>
          </a:p>
          <a:p>
            <a:pPr marL="1099293" lvl="2" indent="-366431">
              <a:lnSpc>
                <a:spcPts val="4429"/>
              </a:lnSpc>
              <a:buFont typeface="Arial"/>
              <a:buChar char="⚬"/>
            </a:pPr>
            <a:r>
              <a:rPr lang="en-US" sz="2545">
                <a:solidFill>
                  <a:srgbClr val="FFFFFF"/>
                </a:solidFill>
                <a:latin typeface="DM Sans Italics"/>
              </a:rPr>
              <a:t>Branches.</a:t>
            </a:r>
          </a:p>
          <a:p>
            <a:pPr marL="1099293" lvl="2" indent="-366431">
              <a:lnSpc>
                <a:spcPts val="4429"/>
              </a:lnSpc>
              <a:buFont typeface="Arial"/>
              <a:buChar char="⚬"/>
            </a:pPr>
            <a:r>
              <a:rPr lang="en-US" sz="2545">
                <a:solidFill>
                  <a:srgbClr val="FFFFFF"/>
                </a:solidFill>
                <a:latin typeface="DM Sans Italics"/>
              </a:rPr>
              <a:t>Leaf nodes.</a:t>
            </a:r>
          </a:p>
          <a:p>
            <a:pPr>
              <a:lnSpc>
                <a:spcPts val="4429"/>
              </a:lnSpc>
            </a:pPr>
            <a:endParaRPr lang="en-US" sz="2545">
              <a:solidFill>
                <a:srgbClr val="FFFFFF"/>
              </a:solidFill>
              <a:latin typeface="DM Sans Itali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6296">
            <a:off x="-4076719" y="-2686299"/>
            <a:ext cx="8760196" cy="8850507"/>
          </a:xfrm>
          <a:custGeom>
            <a:avLst/>
            <a:gdLst/>
            <a:ahLst/>
            <a:cxnLst/>
            <a:rect l="l" t="t" r="r" b="b"/>
            <a:pathLst>
              <a:path w="8760196" h="8850507">
                <a:moveTo>
                  <a:pt x="0" y="0"/>
                </a:moveTo>
                <a:lnTo>
                  <a:pt x="8760196" y="0"/>
                </a:lnTo>
                <a:lnTo>
                  <a:pt x="8760196" y="8850507"/>
                </a:lnTo>
                <a:lnTo>
                  <a:pt x="0" y="8850507"/>
                </a:lnTo>
                <a:lnTo>
                  <a:pt x="0" y="0"/>
                </a:lnTo>
                <a:close/>
              </a:path>
            </a:pathLst>
          </a:custGeom>
          <a:blipFill>
            <a:blip r:embed="rId2">
              <a:alphaModFix amt="9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1545173" y="2867720"/>
            <a:ext cx="5714127" cy="5997876"/>
          </a:xfrm>
          <a:custGeom>
            <a:avLst/>
            <a:gdLst/>
            <a:ahLst/>
            <a:cxnLst/>
            <a:rect l="l" t="t" r="r" b="b"/>
            <a:pathLst>
              <a:path w="5714127" h="5997876">
                <a:moveTo>
                  <a:pt x="0" y="0"/>
                </a:moveTo>
                <a:lnTo>
                  <a:pt x="5714127" y="0"/>
                </a:lnTo>
                <a:lnTo>
                  <a:pt x="5714127" y="5997876"/>
                </a:lnTo>
                <a:lnTo>
                  <a:pt x="0" y="5997876"/>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1572219"/>
            <a:ext cx="11422242" cy="1078885"/>
          </a:xfrm>
          <a:prstGeom prst="rect">
            <a:avLst/>
          </a:prstGeom>
        </p:spPr>
        <p:txBody>
          <a:bodyPr lIns="0" tIns="0" rIns="0" bIns="0" rtlCol="0" anchor="t">
            <a:spAutoFit/>
          </a:bodyPr>
          <a:lstStyle/>
          <a:p>
            <a:pPr>
              <a:lnSpc>
                <a:spcPts val="8640"/>
              </a:lnSpc>
            </a:pPr>
            <a:r>
              <a:rPr lang="en-US" sz="7200">
                <a:solidFill>
                  <a:srgbClr val="FFFFFF"/>
                </a:solidFill>
                <a:latin typeface="Michroma Bold"/>
              </a:rPr>
              <a:t>Decision Tree</a:t>
            </a:r>
          </a:p>
        </p:txBody>
      </p:sp>
      <p:sp>
        <p:nvSpPr>
          <p:cNvPr id="5" name="TextBox 5"/>
          <p:cNvSpPr txBox="1"/>
          <p:nvPr/>
        </p:nvSpPr>
        <p:spPr>
          <a:xfrm>
            <a:off x="1028700" y="3343366"/>
            <a:ext cx="8996516" cy="5522230"/>
          </a:xfrm>
          <a:prstGeom prst="rect">
            <a:avLst/>
          </a:prstGeom>
        </p:spPr>
        <p:txBody>
          <a:bodyPr lIns="0" tIns="0" rIns="0" bIns="0" rtlCol="0" anchor="t">
            <a:spAutoFit/>
          </a:bodyPr>
          <a:lstStyle/>
          <a:p>
            <a:pPr>
              <a:lnSpc>
                <a:spcPts val="4047"/>
              </a:lnSpc>
            </a:pPr>
            <a:r>
              <a:rPr lang="en-US" sz="2545">
                <a:solidFill>
                  <a:srgbClr val="FFFFFF"/>
                </a:solidFill>
                <a:latin typeface="DM Sans Italics"/>
              </a:rPr>
              <a:t>Description</a:t>
            </a:r>
          </a:p>
          <a:p>
            <a:pPr marL="549646" lvl="1" indent="-274823">
              <a:lnSpc>
                <a:spcPts val="4047"/>
              </a:lnSpc>
              <a:buFont typeface="Arial"/>
              <a:buChar char="•"/>
            </a:pPr>
            <a:r>
              <a:rPr lang="en-US" sz="2545">
                <a:solidFill>
                  <a:srgbClr val="FFFFFF"/>
                </a:solidFill>
                <a:latin typeface="DM Sans Italics"/>
              </a:rPr>
              <a:t>Recursively partitions data into homogeneous subsets.</a:t>
            </a:r>
          </a:p>
          <a:p>
            <a:pPr marL="549646" lvl="1" indent="-274823">
              <a:lnSpc>
                <a:spcPts val="4047"/>
              </a:lnSpc>
              <a:buFont typeface="Arial"/>
              <a:buChar char="•"/>
            </a:pPr>
            <a:r>
              <a:rPr lang="en-US" sz="2545">
                <a:solidFill>
                  <a:srgbClr val="FFFFFF"/>
                </a:solidFill>
                <a:latin typeface="DM Sans Italics"/>
              </a:rPr>
              <a:t>Choose the "Best Split": Feature minimizing impurity.</a:t>
            </a:r>
          </a:p>
          <a:p>
            <a:pPr marL="549646" lvl="1" indent="-274823">
              <a:lnSpc>
                <a:spcPts val="4047"/>
              </a:lnSpc>
              <a:buFont typeface="Arial"/>
              <a:buChar char="•"/>
            </a:pPr>
            <a:r>
              <a:rPr lang="en-US" sz="2545">
                <a:solidFill>
                  <a:srgbClr val="FFFFFF"/>
                </a:solidFill>
                <a:latin typeface="DM Sans Italics"/>
              </a:rPr>
              <a:t>Impurity: Measure of data mixedness in a subset.</a:t>
            </a:r>
          </a:p>
          <a:p>
            <a:pPr marL="549646" lvl="1" indent="-274823">
              <a:lnSpc>
                <a:spcPts val="4047"/>
              </a:lnSpc>
              <a:buFont typeface="Arial"/>
              <a:buChar char="•"/>
            </a:pPr>
            <a:r>
              <a:rPr lang="en-US" sz="2545">
                <a:solidFill>
                  <a:srgbClr val="FFFFFF"/>
                </a:solidFill>
                <a:latin typeface="DM Sans Italics"/>
              </a:rPr>
              <a:t>Examples of impurity measures: Gini impurity, Entropy.</a:t>
            </a:r>
          </a:p>
          <a:p>
            <a:pPr>
              <a:lnSpc>
                <a:spcPts val="4047"/>
              </a:lnSpc>
            </a:pPr>
            <a:r>
              <a:rPr lang="en-US" sz="2545">
                <a:solidFill>
                  <a:srgbClr val="FFFFFF"/>
                </a:solidFill>
                <a:latin typeface="DM Sans Italics"/>
              </a:rPr>
              <a:t>Interesting Facts</a:t>
            </a:r>
          </a:p>
          <a:p>
            <a:pPr marL="549646" lvl="1" indent="-274823">
              <a:lnSpc>
                <a:spcPts val="4047"/>
              </a:lnSpc>
              <a:buFont typeface="Arial"/>
              <a:buChar char="•"/>
            </a:pPr>
            <a:r>
              <a:rPr lang="en-US" sz="2545">
                <a:solidFill>
                  <a:srgbClr val="FFFFFF"/>
                </a:solidFill>
                <a:latin typeface="DM Sans Italics"/>
              </a:rPr>
              <a:t>Simplest and most intuitive ML algorithm.</a:t>
            </a:r>
          </a:p>
          <a:p>
            <a:pPr marL="549646" lvl="1" indent="-274823">
              <a:lnSpc>
                <a:spcPts val="4047"/>
              </a:lnSpc>
              <a:buFont typeface="Arial"/>
              <a:buChar char="•"/>
            </a:pPr>
            <a:r>
              <a:rPr lang="en-US" sz="2545">
                <a:solidFill>
                  <a:srgbClr val="FFFFFF"/>
                </a:solidFill>
                <a:latin typeface="DM Sans Italics"/>
              </a:rPr>
              <a:t>Versatile, suitable for diverse tasks.</a:t>
            </a:r>
          </a:p>
          <a:p>
            <a:pPr marL="549646" lvl="1" indent="-274823">
              <a:lnSpc>
                <a:spcPts val="4047"/>
              </a:lnSpc>
              <a:buFont typeface="Arial"/>
              <a:buChar char="•"/>
            </a:pPr>
            <a:r>
              <a:rPr lang="en-US" sz="2545">
                <a:solidFill>
                  <a:srgbClr val="FFFFFF"/>
                </a:solidFill>
                <a:latin typeface="DM Sans Italics"/>
              </a:rPr>
              <a:t>Relatively easy to interpret.</a:t>
            </a:r>
          </a:p>
          <a:p>
            <a:pPr marL="549646" lvl="1" indent="-274823">
              <a:lnSpc>
                <a:spcPts val="4047"/>
              </a:lnSpc>
              <a:buFont typeface="Arial"/>
              <a:buChar char="•"/>
            </a:pPr>
            <a:r>
              <a:rPr lang="en-US" sz="2545">
                <a:solidFill>
                  <a:srgbClr val="FFFFFF"/>
                </a:solidFill>
                <a:latin typeface="DM Sans Italics"/>
              </a:rPr>
              <a:t>Ideal for tasks requiring interpretability</a:t>
            </a:r>
          </a:p>
          <a:p>
            <a:pPr>
              <a:lnSpc>
                <a:spcPts val="4047"/>
              </a:lnSpc>
            </a:pPr>
            <a:endParaRPr lang="en-US" sz="2545">
              <a:solidFill>
                <a:srgbClr val="FFFFFF"/>
              </a:solidFill>
              <a:latin typeface="DM Sans Itali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0614"/>
        </a:solidFill>
        <a:effectLst/>
      </p:bgPr>
    </p:bg>
    <p:spTree>
      <p:nvGrpSpPr>
        <p:cNvPr id="1" name=""/>
        <p:cNvGrpSpPr/>
        <p:nvPr/>
      </p:nvGrpSpPr>
      <p:grpSpPr>
        <a:xfrm>
          <a:off x="0" y="0"/>
          <a:ext cx="0" cy="0"/>
          <a:chOff x="0" y="0"/>
          <a:chExt cx="0" cy="0"/>
        </a:xfrm>
      </p:grpSpPr>
      <p:sp>
        <p:nvSpPr>
          <p:cNvPr id="2" name="Freeform 2"/>
          <p:cNvSpPr/>
          <p:nvPr/>
        </p:nvSpPr>
        <p:spPr>
          <a:xfrm rot="96296">
            <a:off x="-4076719" y="-2686299"/>
            <a:ext cx="8760196" cy="8850507"/>
          </a:xfrm>
          <a:custGeom>
            <a:avLst/>
            <a:gdLst/>
            <a:ahLst/>
            <a:cxnLst/>
            <a:rect l="l" t="t" r="r" b="b"/>
            <a:pathLst>
              <a:path w="8760196" h="8850507">
                <a:moveTo>
                  <a:pt x="0" y="0"/>
                </a:moveTo>
                <a:lnTo>
                  <a:pt x="8760196" y="0"/>
                </a:lnTo>
                <a:lnTo>
                  <a:pt x="8760196" y="8850507"/>
                </a:lnTo>
                <a:lnTo>
                  <a:pt x="0" y="8850507"/>
                </a:lnTo>
                <a:lnTo>
                  <a:pt x="0" y="0"/>
                </a:lnTo>
                <a:close/>
              </a:path>
            </a:pathLst>
          </a:custGeom>
          <a:blipFill>
            <a:blip r:embed="rId2">
              <a:alphaModFix amt="90000"/>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 name="Freeform 3"/>
          <p:cNvSpPr/>
          <p:nvPr/>
        </p:nvSpPr>
        <p:spPr>
          <a:xfrm>
            <a:off x="10607924" y="3391329"/>
            <a:ext cx="6651376" cy="5474267"/>
          </a:xfrm>
          <a:custGeom>
            <a:avLst/>
            <a:gdLst/>
            <a:ahLst/>
            <a:cxnLst/>
            <a:rect l="l" t="t" r="r" b="b"/>
            <a:pathLst>
              <a:path w="6651376" h="5474267">
                <a:moveTo>
                  <a:pt x="0" y="0"/>
                </a:moveTo>
                <a:lnTo>
                  <a:pt x="6651376" y="0"/>
                </a:lnTo>
                <a:lnTo>
                  <a:pt x="6651376" y="5474267"/>
                </a:lnTo>
                <a:lnTo>
                  <a:pt x="0" y="5474267"/>
                </a:lnTo>
                <a:lnTo>
                  <a:pt x="0" y="0"/>
                </a:lnTo>
                <a:close/>
              </a:path>
            </a:pathLst>
          </a:custGeom>
          <a:blipFill>
            <a:blip r:embed="rId4"/>
            <a:stretch>
              <a:fillRect/>
            </a:stretch>
          </a:blipFill>
        </p:spPr>
        <p:txBody>
          <a:bodyPr/>
          <a:lstStyle/>
          <a:p>
            <a:endParaRPr lang="en-IN"/>
          </a:p>
        </p:txBody>
      </p:sp>
      <p:sp>
        <p:nvSpPr>
          <p:cNvPr id="4" name="TextBox 4"/>
          <p:cNvSpPr txBox="1"/>
          <p:nvPr/>
        </p:nvSpPr>
        <p:spPr>
          <a:xfrm>
            <a:off x="1028700" y="1572219"/>
            <a:ext cx="11422242" cy="1078885"/>
          </a:xfrm>
          <a:prstGeom prst="rect">
            <a:avLst/>
          </a:prstGeom>
        </p:spPr>
        <p:txBody>
          <a:bodyPr lIns="0" tIns="0" rIns="0" bIns="0" rtlCol="0" anchor="t">
            <a:spAutoFit/>
          </a:bodyPr>
          <a:lstStyle/>
          <a:p>
            <a:pPr>
              <a:lnSpc>
                <a:spcPts val="8640"/>
              </a:lnSpc>
            </a:pPr>
            <a:r>
              <a:rPr lang="en-US" sz="7200">
                <a:solidFill>
                  <a:srgbClr val="FFFFFF"/>
                </a:solidFill>
                <a:latin typeface="Michroma Bold"/>
              </a:rPr>
              <a:t>Random Forest</a:t>
            </a:r>
          </a:p>
        </p:txBody>
      </p:sp>
      <p:sp>
        <p:nvSpPr>
          <p:cNvPr id="5" name="TextBox 5"/>
          <p:cNvSpPr txBox="1"/>
          <p:nvPr/>
        </p:nvSpPr>
        <p:spPr>
          <a:xfrm>
            <a:off x="1028700" y="2799605"/>
            <a:ext cx="9201033" cy="7716248"/>
          </a:xfrm>
          <a:prstGeom prst="rect">
            <a:avLst/>
          </a:prstGeom>
        </p:spPr>
        <p:txBody>
          <a:bodyPr lIns="0" tIns="0" rIns="0" bIns="0" rtlCol="0" anchor="t">
            <a:spAutoFit/>
          </a:bodyPr>
          <a:lstStyle/>
          <a:p>
            <a:pPr marL="527485" lvl="1" indent="-263743">
              <a:lnSpc>
                <a:spcPts val="3884"/>
              </a:lnSpc>
              <a:buFont typeface="Arial"/>
              <a:buChar char="•"/>
            </a:pPr>
            <a:r>
              <a:rPr lang="en-US" sz="2443">
                <a:solidFill>
                  <a:srgbClr val="FFFFFF"/>
                </a:solidFill>
                <a:latin typeface="DM Sans Italics"/>
              </a:rPr>
              <a:t>Powerful ML algorithm for classification and regression tasks.</a:t>
            </a:r>
          </a:p>
          <a:p>
            <a:pPr marL="527485" lvl="1" indent="-263743">
              <a:lnSpc>
                <a:spcPts val="3884"/>
              </a:lnSpc>
              <a:buFont typeface="Arial"/>
              <a:buChar char="•"/>
            </a:pPr>
            <a:r>
              <a:rPr lang="en-US" sz="2443">
                <a:solidFill>
                  <a:srgbClr val="FFFFFF"/>
                </a:solidFill>
                <a:latin typeface="DM Sans Italics"/>
              </a:rPr>
              <a:t>Robust to overfitting, suitable for large datasets.</a:t>
            </a:r>
          </a:p>
          <a:p>
            <a:pPr marL="527485" lvl="1" indent="-263743">
              <a:lnSpc>
                <a:spcPts val="3884"/>
              </a:lnSpc>
              <a:buFont typeface="Arial"/>
              <a:buChar char="•"/>
            </a:pPr>
            <a:r>
              <a:rPr lang="en-US" sz="2443">
                <a:solidFill>
                  <a:srgbClr val="FFFFFF"/>
                </a:solidFill>
                <a:latin typeface="DM Sans Italics"/>
              </a:rPr>
              <a:t>Commonly used in Natural Language Processing (NLP):</a:t>
            </a:r>
          </a:p>
          <a:p>
            <a:pPr marL="1054970" lvl="2" indent="-351657">
              <a:lnSpc>
                <a:spcPts val="3884"/>
              </a:lnSpc>
              <a:buFont typeface="Arial"/>
              <a:buChar char="⚬"/>
            </a:pPr>
            <a:r>
              <a:rPr lang="en-US" sz="2443">
                <a:solidFill>
                  <a:srgbClr val="FFFFFF"/>
                </a:solidFill>
                <a:latin typeface="DM Sans Italics"/>
              </a:rPr>
              <a:t>Text classification.</a:t>
            </a:r>
          </a:p>
          <a:p>
            <a:pPr marL="1054970" lvl="2" indent="-351657">
              <a:lnSpc>
                <a:spcPts val="3884"/>
              </a:lnSpc>
              <a:buFont typeface="Arial"/>
              <a:buChar char="⚬"/>
            </a:pPr>
            <a:r>
              <a:rPr lang="en-US" sz="2443">
                <a:solidFill>
                  <a:srgbClr val="FFFFFF"/>
                </a:solidFill>
                <a:latin typeface="DM Sans Italics"/>
              </a:rPr>
              <a:t>Feature extraction.</a:t>
            </a:r>
          </a:p>
          <a:p>
            <a:pPr marL="1054970" lvl="2" indent="-351657">
              <a:lnSpc>
                <a:spcPts val="3884"/>
              </a:lnSpc>
              <a:buFont typeface="Arial"/>
              <a:buChar char="⚬"/>
            </a:pPr>
            <a:r>
              <a:rPr lang="en-US" sz="2443">
                <a:solidFill>
                  <a:srgbClr val="FFFFFF"/>
                </a:solidFill>
                <a:latin typeface="DM Sans Italics"/>
              </a:rPr>
              <a:t>Next-word prediction in sequences.</a:t>
            </a:r>
          </a:p>
          <a:p>
            <a:pPr marL="527485" lvl="1" indent="-263743">
              <a:lnSpc>
                <a:spcPts val="3884"/>
              </a:lnSpc>
              <a:buFont typeface="Arial"/>
              <a:buChar char="•"/>
            </a:pPr>
            <a:r>
              <a:rPr lang="en-US" sz="2443">
                <a:solidFill>
                  <a:srgbClr val="FFFFFF"/>
                </a:solidFill>
                <a:latin typeface="DM Sans Italics"/>
              </a:rPr>
              <a:t>Consists of multiple decision trees.</a:t>
            </a:r>
          </a:p>
          <a:p>
            <a:pPr marL="527485" lvl="1" indent="-263743">
              <a:lnSpc>
                <a:spcPts val="3884"/>
              </a:lnSpc>
              <a:buFont typeface="Arial"/>
              <a:buChar char="•"/>
            </a:pPr>
            <a:r>
              <a:rPr lang="en-US" sz="2443">
                <a:solidFill>
                  <a:srgbClr val="FFFFFF"/>
                </a:solidFill>
                <a:latin typeface="DM Sans Italics"/>
              </a:rPr>
              <a:t>Versatile and applicable to various tasks.</a:t>
            </a:r>
          </a:p>
          <a:p>
            <a:pPr marL="527485" lvl="1" indent="-263743">
              <a:lnSpc>
                <a:spcPts val="3884"/>
              </a:lnSpc>
              <a:buFont typeface="Arial"/>
              <a:buChar char="•"/>
            </a:pPr>
            <a:r>
              <a:rPr lang="en-US" sz="2443">
                <a:solidFill>
                  <a:srgbClr val="FFFFFF"/>
                </a:solidFill>
                <a:latin typeface="DM Sans Italics"/>
              </a:rPr>
              <a:t>Ideal for accuracy-focused problems with overfitting concerns.</a:t>
            </a:r>
          </a:p>
          <a:p>
            <a:pPr>
              <a:lnSpc>
                <a:spcPts val="3884"/>
              </a:lnSpc>
            </a:pPr>
            <a:endParaRPr lang="en-US" sz="2443">
              <a:solidFill>
                <a:srgbClr val="FFFFFF"/>
              </a:solidFill>
              <a:latin typeface="DM Sans Italics"/>
            </a:endParaRPr>
          </a:p>
          <a:p>
            <a:pPr>
              <a:lnSpc>
                <a:spcPts val="3884"/>
              </a:lnSpc>
            </a:pPr>
            <a:r>
              <a:rPr lang="en-US" sz="2443">
                <a:solidFill>
                  <a:srgbClr val="FFFFFF"/>
                </a:solidFill>
                <a:latin typeface="DM Sans Italics"/>
              </a:rPr>
              <a:t>An ensemble learning algorithm that combines multiple decision trees to make predictions.</a:t>
            </a:r>
          </a:p>
          <a:p>
            <a:pPr>
              <a:lnSpc>
                <a:spcPts val="3884"/>
              </a:lnSpc>
            </a:pPr>
            <a:endParaRPr lang="en-US" sz="2443">
              <a:solidFill>
                <a:srgbClr val="FFFFFF"/>
              </a:solidFill>
              <a:latin typeface="DM Sans Italics"/>
            </a:endParaRPr>
          </a:p>
          <a:p>
            <a:pPr>
              <a:lnSpc>
                <a:spcPts val="3884"/>
              </a:lnSpc>
            </a:pPr>
            <a:endParaRPr lang="en-US" sz="2443">
              <a:solidFill>
                <a:srgbClr val="FFFFFF"/>
              </a:solidFill>
              <a:latin typeface="DM Sans Itali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1437</Words>
  <Application>Microsoft Office PowerPoint</Application>
  <PresentationFormat>Custom</PresentationFormat>
  <Paragraphs>252</Paragraphs>
  <Slides>30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Mero Thai</vt:lpstr>
      <vt:lpstr>Michroma Bold</vt:lpstr>
      <vt:lpstr>Now Bold</vt:lpstr>
      <vt:lpstr>Neue Machina Light</vt:lpstr>
      <vt:lpstr>Calibri</vt:lpstr>
      <vt:lpstr>DM Sans</vt:lpstr>
      <vt:lpstr>Arial</vt:lpstr>
      <vt:lpstr>DM Sans Bold</vt:lpstr>
      <vt:lpstr>DM Sans Italics</vt:lpstr>
      <vt:lpstr>Poppins</vt:lpstr>
      <vt:lpstr>Michroma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Mrittika</dc:title>
  <cp:lastModifiedBy>Diptonil</cp:lastModifiedBy>
  <cp:revision>2</cp:revision>
  <dcterms:created xsi:type="dcterms:W3CDTF">2006-08-16T00:00:00Z</dcterms:created>
  <dcterms:modified xsi:type="dcterms:W3CDTF">2023-07-31T16:40:30Z</dcterms:modified>
  <dc:identifier>DAFqH68vLtE</dc:identifier>
</cp:coreProperties>
</file>